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16"/>
  </p:notesMasterIdLst>
  <p:handoutMasterIdLst>
    <p:handoutMasterId r:id="rId17"/>
  </p:handoutMasterIdLst>
  <p:sldIdLst>
    <p:sldId id="5496" r:id="rId3"/>
    <p:sldId id="5449" r:id="rId4"/>
    <p:sldId id="5437" r:id="rId5"/>
    <p:sldId id="5473" r:id="rId6"/>
    <p:sldId id="5494" r:id="rId7"/>
    <p:sldId id="5485" r:id="rId8"/>
    <p:sldId id="5491" r:id="rId9"/>
    <p:sldId id="5489" r:id="rId10"/>
    <p:sldId id="5487" r:id="rId11"/>
    <p:sldId id="5488" r:id="rId12"/>
    <p:sldId id="5493" r:id="rId13"/>
    <p:sldId id="5495" r:id="rId14"/>
    <p:sldId id="547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2475BF-A778-4FDB-931C-1A92DD764BBD}">
          <p14:sldIdLst>
            <p14:sldId id="5496"/>
            <p14:sldId id="5449"/>
            <p14:sldId id="5437"/>
            <p14:sldId id="5473"/>
            <p14:sldId id="5494"/>
            <p14:sldId id="5485"/>
            <p14:sldId id="5491"/>
            <p14:sldId id="5489"/>
            <p14:sldId id="5487"/>
            <p14:sldId id="5488"/>
            <p14:sldId id="5493"/>
            <p14:sldId id="5495"/>
            <p14:sldId id="5474"/>
          </p14:sldIdLst>
        </p14:section>
      </p14:sectionLst>
    </p:ext>
    <p:ext uri="{EFAFB233-063F-42B5-8137-9DF3F51BA10A}">
      <p15:sldGuideLst xmlns:p15="http://schemas.microsoft.com/office/powerpoint/2012/main">
        <p15:guide id="1" pos="405">
          <p15:clr>
            <a:srgbClr val="A4A3A4"/>
          </p15:clr>
        </p15:guide>
        <p15:guide id="2" pos="7287">
          <p15:clr>
            <a:srgbClr val="A4A3A4"/>
          </p15:clr>
        </p15:guide>
        <p15:guide id="3" orient="horz" pos="697">
          <p15:clr>
            <a:srgbClr val="A4A3A4"/>
          </p15:clr>
        </p15:guide>
        <p15:guide id="4" orient="horz" pos="387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靳 虹博" initials="靳" lastIdx="6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AFB"/>
    <a:srgbClr val="EF5451"/>
    <a:srgbClr val="FDEBD7"/>
    <a:srgbClr val="E2F0D9"/>
    <a:srgbClr val="FFFFFF"/>
    <a:srgbClr val="0070C0"/>
    <a:srgbClr val="0073C3"/>
    <a:srgbClr val="C5E0B4"/>
    <a:srgbClr val="30407B"/>
    <a:srgbClr val="349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47" autoAdjust="0"/>
    <p:restoredTop sz="56644" autoAdjust="0"/>
  </p:normalViewPr>
  <p:slideViewPr>
    <p:cSldViewPr snapToGrid="0" showGuides="1">
      <p:cViewPr varScale="1">
        <p:scale>
          <a:sx n="38" d="100"/>
          <a:sy n="38" d="100"/>
        </p:scale>
        <p:origin x="1260" y="36"/>
      </p:cViewPr>
      <p:guideLst>
        <p:guide pos="405"/>
        <p:guide pos="7287"/>
        <p:guide orient="horz" pos="697"/>
        <p:guide orient="horz" pos="3871"/>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6851C6F-5D92-4B5B-A43F-06171795DC9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9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9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9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9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5DA7B81-E81A-482B-8935-8635F6DB025C}"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t>‹#›</a:t>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0413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7686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t>研究机制模型！而不是现象模型！</a:t>
            </a:r>
            <a:endParaRPr lang="en-US" altLang="zh-CN" dirty="0"/>
          </a:p>
        </p:txBody>
      </p:sp>
    </p:spTree>
    <p:extLst>
      <p:ext uri="{BB962C8B-B14F-4D97-AF65-F5344CB8AC3E}">
        <p14:creationId xmlns:p14="http://schemas.microsoft.com/office/powerpoint/2010/main" val="376382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005276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418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874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459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Surround suppression/modulation</a:t>
            </a:r>
            <a:r>
              <a:rPr lang="zh-CN" altLang="en-US" dirty="0"/>
              <a:t>的机制存在很大争议：</a:t>
            </a:r>
            <a:endParaRPr lang="en-US" altLang="zh-CN" dirty="0"/>
          </a:p>
          <a:p>
            <a:r>
              <a:rPr lang="zh-CN" altLang="en-US" dirty="0"/>
              <a:t>是前馈导致的还是环路内部连接导致的，是增强的抑制还是减弱的兴奋性导致的？？</a:t>
            </a:r>
            <a:endParaRPr lang="en-US" altLang="zh-CN" dirty="0"/>
          </a:p>
          <a:p>
            <a:r>
              <a:rPr lang="en-US" altLang="zh-CN" dirty="0"/>
              <a:t>17</a:t>
            </a:r>
            <a:r>
              <a:rPr lang="zh-CN" altLang="en-US" dirty="0"/>
              <a:t>年的综述结合许多生物实验现象，提出了一个新的理论，它认为：</a:t>
            </a:r>
            <a:endParaRPr lang="en-US" altLang="zh-CN" dirty="0"/>
          </a:p>
          <a:p>
            <a:r>
              <a:rPr lang="zh-CN" altLang="en-US" dirty="0"/>
              <a:t>不同类型的连接对细胞感受野旁周不同区域的调控起到了不同的作用。</a:t>
            </a:r>
          </a:p>
        </p:txBody>
      </p:sp>
    </p:spTree>
    <p:extLst>
      <p:ext uri="{BB962C8B-B14F-4D97-AF65-F5344CB8AC3E}">
        <p14:creationId xmlns:p14="http://schemas.microsoft.com/office/powerpoint/2010/main" val="53230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086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064235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108C5-3319-4F3B-984E-9220BA2F24C5}"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ED861B-9E53-4D55-95FD-871B072F7BD1}"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854F7EE-AA79-4609-AE8F-5B37FC5F22EB}"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0070C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tx1">
                    <a:lumMod val="85000"/>
                    <a:lumOff val="15000"/>
                  </a:schemeClr>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tx1">
                    <a:lumMod val="85000"/>
                    <a:lumOff val="15000"/>
                  </a:schemeClr>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6"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7"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2FB4D1D-5A41-4AB9-92FC-58CEF4B87184}"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幻灯片">
    <p:bg>
      <p:bgPr>
        <a:solidFill>
          <a:srgbClr val="0070C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tx1">
                    <a:lumMod val="85000"/>
                    <a:lumOff val="15000"/>
                  </a:schemeClr>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tx1">
                    <a:lumMod val="85000"/>
                    <a:lumOff val="15000"/>
                  </a:schemeClr>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6"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7"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Tree>
    <p:extLst>
      <p:ext uri="{BB962C8B-B14F-4D97-AF65-F5344CB8AC3E}">
        <p14:creationId xmlns:p14="http://schemas.microsoft.com/office/powerpoint/2010/main" val="392874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4CD77C2-388A-431E-AA35-42329A3BB896}"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extLst>
      <p:ext uri="{BB962C8B-B14F-4D97-AF65-F5344CB8AC3E}">
        <p14:creationId xmlns:p14="http://schemas.microsoft.com/office/powerpoint/2010/main" val="2364914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A06A2D-2CF3-4313-A0BD-51F9A6CD120F}"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825D105-C109-4848-80E2-959A8891755F}"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39CE0DD-5DEF-44E0-9AA7-EEBD80539501}"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EC85E7F-2884-43DE-A522-A282FB9D94AB}"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2524F25-ABAE-4880-9F85-6D2913A60C5C}" type="datetime1">
              <a:rPr lang="zh-CN" altLang="en-US" smtClean="0"/>
              <a:t>2022/8/9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1CBB4-9FEC-4A30-AC9B-0536590EDD87}" type="datetime1">
              <a:rPr lang="zh-CN" altLang="en-US" smtClean="0"/>
              <a:t>2022/8/9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0E3A4C-8842-44D5-85C8-F7D77BC3726B}" type="datetime1">
              <a:rPr lang="zh-CN" altLang="en-US" smtClean="0"/>
              <a:t>2022/8/9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37E1947-D59E-4B9C-B6D2-FFFCB94E9EBA}"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E5E0EA9-33B1-4C51-A11B-D509814EDBF0}"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46FC47-B033-40BB-AEB3-CEA8A848E591}"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88021D3-C5C7-4918-A0B3-30AEB82C01C6}"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05F15D-AF0B-47C6-A2F2-3FBA6378712E}"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extLst>
      <p:ext uri="{BB962C8B-B14F-4D97-AF65-F5344CB8AC3E}">
        <p14:creationId xmlns:p14="http://schemas.microsoft.com/office/powerpoint/2010/main" val="984356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extLst>
      <p:ext uri="{BB962C8B-B14F-4D97-AF65-F5344CB8AC3E}">
        <p14:creationId xmlns:p14="http://schemas.microsoft.com/office/powerpoint/2010/main" val="983581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extLst>
      <p:ext uri="{BB962C8B-B14F-4D97-AF65-F5344CB8AC3E}">
        <p14:creationId xmlns:p14="http://schemas.microsoft.com/office/powerpoint/2010/main" val="127449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355BD24-119E-4D9B-AF1A-A3E19EEE10D2}" type="datetime1">
              <a:rPr lang="zh-CN" altLang="en-US" smtClean="0"/>
              <a:t>2022/8/9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41BAC14-C354-45A3-872E-7170ECC47E5E}"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C46761E-9280-45F4-8A05-F0B81DF40A63}" type="datetime1">
              <a:rPr lang="zh-CN" altLang="en-US" smtClean="0"/>
              <a:t>2022/8/9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33660B-9A17-4283-859A-0B0FB6318282}" type="datetime1">
              <a:rPr lang="zh-CN" altLang="en-US" smtClean="0"/>
              <a:t>2022/8/9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DD1C5F-7385-4895-9F0E-A43D4A4D85C8}" type="datetime1">
              <a:rPr lang="zh-CN" altLang="en-US" smtClean="0"/>
              <a:t>2022/8/9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ACBF12-6989-4520-BD2F-6477C3656E65}" type="datetime1">
              <a:rPr lang="zh-CN" altLang="en-US" smtClean="0"/>
              <a:t>2022/8/9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310CC-0749-44A6-ACE4-694B747DA5C8}" type="datetime1">
              <a:rPr lang="zh-CN" altLang="en-US" smtClean="0"/>
              <a:t>2022/8/9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2"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6" r:id="rId15"/>
    <p:sldLayoutId id="2147483667" r:id="rId16"/>
    <p:sldLayoutId id="2147483668" r:id="rId17"/>
    <p:sldLayoutId id="2147483669" r:id="rId18"/>
    <p:sldLayoutId id="2147483695" r:id="rId19"/>
    <p:sldLayoutId id="2147483696"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AE7E79-571F-4B0B-81D6-8D6F64A19E15}" type="datetime1">
              <a:rPr lang="zh-CN" altLang="en-US" smtClean="0"/>
              <a:t>2022/8/9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46E60-A7B5-4C45-8019-757F98D72A30}" type="slidenum">
              <a:rPr lang="zh-CN" altLang="en-US" smtClean="0"/>
              <a:t>‹#›</a:t>
            </a:fld>
            <a:endParaRPr lang="zh-CN" altLang="en-US"/>
          </a:p>
        </p:txBody>
      </p:sp>
      <p:grpSp>
        <p:nvGrpSpPr>
          <p:cNvPr id="7" name="组合 6"/>
          <p:cNvGrpSpPr/>
          <p:nvPr userDrawn="1"/>
        </p:nvGrpSpPr>
        <p:grpSpPr>
          <a:xfrm>
            <a:off x="12347251" y="239654"/>
            <a:ext cx="750796" cy="6526609"/>
            <a:chOff x="12347251" y="239654"/>
            <a:chExt cx="750796" cy="6526609"/>
          </a:xfrm>
        </p:grpSpPr>
        <p:sp>
          <p:nvSpPr>
            <p:cNvPr id="8" name="矩形 7"/>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97" r:id="rId13"/>
    <p:sldLayoutId id="2147483738" r:id="rId14"/>
    <p:sldLayoutId id="214748373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hyperlink" Target="https://www.alessandraangelucci.com/"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2C7AA-779F-2406-5E27-B4483FAF73EB}"/>
              </a:ext>
            </a:extLst>
          </p:cNvPr>
          <p:cNvSpPr txBox="1">
            <a:spLocks/>
          </p:cNvSpPr>
          <p:nvPr/>
        </p:nvSpPr>
        <p:spPr>
          <a:xfrm>
            <a:off x="449262" y="2092693"/>
            <a:ext cx="11293475" cy="21447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5000"/>
              </a:lnSpc>
            </a:pPr>
            <a:r>
              <a:rPr lang="zh-CN" altLang="en-US" sz="3200" dirty="0">
                <a:latin typeface="方正小标宋_GBK" panose="03000509000000000000" pitchFamily="65" charset="-122"/>
                <a:ea typeface="方正小标宋_GBK" panose="03000509000000000000" pitchFamily="65" charset="-122"/>
              </a:rPr>
              <a:t>灵长类</a:t>
            </a:r>
            <a:r>
              <a:rPr lang="en-US" altLang="zh-CN" sz="3200" dirty="0">
                <a:latin typeface="方正小标宋_GBK" panose="03000509000000000000" pitchFamily="65" charset="-122"/>
                <a:ea typeface="方正小标宋_GBK" panose="03000509000000000000" pitchFamily="65" charset="-122"/>
              </a:rPr>
              <a:t>V1</a:t>
            </a:r>
            <a:r>
              <a:rPr lang="zh-CN" altLang="en-US" sz="3200" dirty="0">
                <a:latin typeface="方正小标宋_GBK" panose="03000509000000000000" pitchFamily="65" charset="-122"/>
                <a:ea typeface="方正小标宋_GBK" panose="03000509000000000000" pitchFamily="65" charset="-122"/>
              </a:rPr>
              <a:t>模型调研</a:t>
            </a:r>
            <a:endParaRPr lang="en-US" altLang="zh-CN" sz="3200" dirty="0">
              <a:latin typeface="方正小标宋_GBK" panose="03000509000000000000" pitchFamily="65" charset="-122"/>
              <a:ea typeface="方正小标宋_GBK" panose="03000509000000000000" pitchFamily="65" charset="-122"/>
            </a:endParaRPr>
          </a:p>
        </p:txBody>
      </p:sp>
      <p:sp>
        <p:nvSpPr>
          <p:cNvPr id="3" name="文本占位符 3">
            <a:extLst>
              <a:ext uri="{FF2B5EF4-FFF2-40B4-BE49-F238E27FC236}">
                <a16:creationId xmlns:a16="http://schemas.microsoft.com/office/drawing/2014/main" id="{5BA6B473-7CDD-FD6F-DA06-3ADE43673BF7}"/>
              </a:ext>
            </a:extLst>
          </p:cNvPr>
          <p:cNvSpPr txBox="1"/>
          <p:nvPr/>
        </p:nvSpPr>
        <p:spPr>
          <a:xfrm>
            <a:off x="3351213" y="4237406"/>
            <a:ext cx="5600686" cy="92626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buNone/>
            </a:pPr>
            <a:r>
              <a:rPr lang="zh-CN" altLang="en-US" sz="2400" dirty="0">
                <a:latin typeface="方正小标宋_GBK" panose="03000509000000000000" pitchFamily="65" charset="-122"/>
                <a:ea typeface="方正小标宋_GBK" panose="03000509000000000000" pitchFamily="65" charset="-122"/>
              </a:rPr>
              <a:t>陈雯婕</a:t>
            </a:r>
            <a:endParaRPr lang="en-US" altLang="zh-CN" sz="2400" dirty="0">
              <a:latin typeface="方正小标宋_GBK" panose="03000509000000000000" pitchFamily="65" charset="-122"/>
              <a:ea typeface="方正小标宋_GBK" panose="03000509000000000000" pitchFamily="65" charset="-122"/>
            </a:endParaRPr>
          </a:p>
          <a:p>
            <a:pPr algn="ctr">
              <a:buNone/>
            </a:pPr>
            <a:r>
              <a:rPr lang="en-US" altLang="zh-CN" sz="2400" dirty="0">
                <a:latin typeface="方正小标宋_GBK" panose="03000509000000000000" pitchFamily="65" charset="-122"/>
                <a:ea typeface="方正小标宋_GBK" panose="03000509000000000000" pitchFamily="65" charset="-122"/>
              </a:rPr>
              <a:t>2022</a:t>
            </a:r>
            <a:r>
              <a:rPr lang="zh-CN" altLang="en-US" sz="2400" dirty="0">
                <a:latin typeface="方正小标宋_GBK" panose="03000509000000000000" pitchFamily="65" charset="-122"/>
                <a:ea typeface="方正小标宋_GBK" panose="03000509000000000000" pitchFamily="65" charset="-122"/>
              </a:rPr>
              <a:t>年</a:t>
            </a:r>
            <a:r>
              <a:rPr lang="en-US" altLang="zh-CN" sz="2400" dirty="0">
                <a:latin typeface="方正小标宋_GBK" panose="03000509000000000000" pitchFamily="65" charset="-122"/>
                <a:ea typeface="方正小标宋_GBK" panose="03000509000000000000" pitchFamily="65" charset="-122"/>
              </a:rPr>
              <a:t>8</a:t>
            </a:r>
            <a:r>
              <a:rPr lang="zh-CN" altLang="en-US" sz="2400" dirty="0">
                <a:latin typeface="方正小标宋_GBK" panose="03000509000000000000" pitchFamily="65" charset="-122"/>
                <a:ea typeface="方正小标宋_GBK" panose="03000509000000000000" pitchFamily="65" charset="-122"/>
              </a:rPr>
              <a:t>月</a:t>
            </a:r>
            <a:r>
              <a:rPr lang="en-US" altLang="zh-CN" sz="2400" dirty="0">
                <a:latin typeface="方正小标宋_GBK" panose="03000509000000000000" pitchFamily="65" charset="-122"/>
                <a:ea typeface="方正小标宋_GBK" panose="03000509000000000000" pitchFamily="65" charset="-122"/>
              </a:rPr>
              <a:t>8</a:t>
            </a:r>
            <a:r>
              <a:rPr lang="zh-CN" altLang="en-US" sz="2400" dirty="0">
                <a:latin typeface="方正小标宋_GBK" panose="03000509000000000000" pitchFamily="65" charset="-122"/>
                <a:ea typeface="方正小标宋_GBK" panose="03000509000000000000" pitchFamily="65" charset="-122"/>
              </a:rPr>
              <a:t>日</a:t>
            </a:r>
            <a:endParaRPr lang="en-US" altLang="zh-CN" sz="2400" dirty="0">
              <a:latin typeface="方正小标宋_GBK" panose="03000509000000000000" pitchFamily="65" charset="-122"/>
              <a:ea typeface="方正小标宋_GBK" panose="03000509000000000000" pitchFamily="65" charset="-122"/>
            </a:endParaRPr>
          </a:p>
        </p:txBody>
      </p:sp>
    </p:spTree>
    <p:extLst>
      <p:ext uri="{BB962C8B-B14F-4D97-AF65-F5344CB8AC3E}">
        <p14:creationId xmlns:p14="http://schemas.microsoft.com/office/powerpoint/2010/main" val="2233989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BD5B160-4DDF-DE1E-88EC-07B66A7F7A5D}"/>
              </a:ext>
            </a:extLst>
          </p:cNvPr>
          <p:cNvSpPr txBox="1"/>
          <p:nvPr/>
        </p:nvSpPr>
        <p:spPr>
          <a:xfrm>
            <a:off x="810896" y="2337612"/>
            <a:ext cx="2977169" cy="2585323"/>
          </a:xfrm>
          <a:prstGeom prst="rect">
            <a:avLst/>
          </a:prstGeom>
          <a:solidFill>
            <a:schemeClr val="accent5">
              <a:lumMod val="20000"/>
              <a:lumOff val="80000"/>
            </a:schemeClr>
          </a:solidFill>
        </p:spPr>
        <p:txBody>
          <a:bodyPr wrap="square">
            <a:spAutoFit/>
          </a:bodyPr>
          <a:lstStyle/>
          <a:p>
            <a:pPr marL="342900" indent="-342900">
              <a:buFont typeface="Wingdings" panose="05000000000000000000" pitchFamily="2" charset="2"/>
              <a:buChar char="p"/>
            </a:pPr>
            <a:r>
              <a:rPr lang="en-US" altLang="zh-CN" sz="1800" dirty="0">
                <a:latin typeface="Microsoft YaHei" panose="020B0503020204020204" pitchFamily="34" charset="-122"/>
                <a:ea typeface="Microsoft YaHei" panose="020B0503020204020204" pitchFamily="34" charset="-122"/>
                <a:sym typeface="+mn-ea"/>
              </a:rPr>
              <a:t>Surround suppression</a:t>
            </a:r>
          </a:p>
          <a:p>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什么是</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为什么要建模</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r>
              <a:rPr lang="zh-CN" altLang="en-US" sz="1800" dirty="0">
                <a:solidFill>
                  <a:srgbClr val="FF0000"/>
                </a:solidFill>
                <a:latin typeface="Microsoft YaHei" panose="020B0503020204020204" pitchFamily="34" charset="-122"/>
                <a:ea typeface="Microsoft YaHei" panose="020B0503020204020204" pitchFamily="34" charset="-122"/>
                <a:sym typeface="+mn-ea"/>
              </a:rPr>
              <a:t>的理论假设</a:t>
            </a:r>
            <a:r>
              <a:rPr lang="zh-CN" altLang="en-US" dirty="0">
                <a:solidFill>
                  <a:srgbClr val="FF0000"/>
                </a:solidFill>
                <a:latin typeface="Microsoft YaHei" panose="020B0503020204020204" pitchFamily="34" charset="-122"/>
                <a:ea typeface="Microsoft YaHei" panose="020B0503020204020204" pitchFamily="34" charset="-122"/>
                <a:sym typeface="+mn-ea"/>
              </a:rPr>
              <a:t>和相关模型</a:t>
            </a:r>
            <a:r>
              <a:rPr lang="zh-CN" altLang="en-US" sz="1800" dirty="0">
                <a:solidFill>
                  <a:srgbClr val="FF0000"/>
                </a:solidFill>
                <a:latin typeface="Microsoft YaHei" panose="020B0503020204020204" pitchFamily="34" charset="-122"/>
                <a:ea typeface="Microsoft YaHei" panose="020B0503020204020204" pitchFamily="34" charset="-122"/>
                <a:sym typeface="+mn-ea"/>
              </a:rPr>
              <a:t>？</a:t>
            </a:r>
            <a:endParaRPr lang="en-US" altLang="zh-CN" sz="1800" dirty="0">
              <a:solidFill>
                <a:srgbClr val="FF0000"/>
              </a:solidFill>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具有哪些改进空间？</a:t>
            </a:r>
            <a:endParaRPr lang="en-US" altLang="zh-CN" sz="1800" dirty="0">
              <a:latin typeface="Microsoft YaHei" panose="020B0503020204020204" pitchFamily="34" charset="-122"/>
              <a:ea typeface="Microsoft YaHei" panose="020B0503020204020204" pitchFamily="34" charset="-122"/>
              <a:sym typeface="+mn-ea"/>
            </a:endParaRPr>
          </a:p>
        </p:txBody>
      </p:sp>
      <p:sp>
        <p:nvSpPr>
          <p:cNvPr id="11" name="文本框 10">
            <a:extLst>
              <a:ext uri="{FF2B5EF4-FFF2-40B4-BE49-F238E27FC236}">
                <a16:creationId xmlns:a16="http://schemas.microsoft.com/office/drawing/2014/main" id="{C88D1C87-02E8-3C25-C423-AA7DF5720D4F}"/>
              </a:ext>
            </a:extLst>
          </p:cNvPr>
          <p:cNvSpPr txBox="1"/>
          <p:nvPr/>
        </p:nvSpPr>
        <p:spPr>
          <a:xfrm>
            <a:off x="4334014" y="3016094"/>
            <a:ext cx="536405" cy="1569660"/>
          </a:xfrm>
          <a:prstGeom prst="rect">
            <a:avLst/>
          </a:prstGeom>
          <a:noFill/>
        </p:spPr>
        <p:txBody>
          <a:bodyPr wrap="square">
            <a:spAutoFit/>
          </a:bodyPr>
          <a:lstStyle/>
          <a:p>
            <a:r>
              <a:rPr lang="zh-CN" altLang="en-US" sz="2400" b="1" dirty="0"/>
              <a:t>理论模型</a:t>
            </a:r>
          </a:p>
        </p:txBody>
      </p:sp>
      <p:grpSp>
        <p:nvGrpSpPr>
          <p:cNvPr id="27" name="组合 26">
            <a:extLst>
              <a:ext uri="{FF2B5EF4-FFF2-40B4-BE49-F238E27FC236}">
                <a16:creationId xmlns:a16="http://schemas.microsoft.com/office/drawing/2014/main" id="{9E8F9BE3-EEEA-5C61-2F4D-6013A42176EF}"/>
              </a:ext>
            </a:extLst>
          </p:cNvPr>
          <p:cNvGrpSpPr/>
          <p:nvPr/>
        </p:nvGrpSpPr>
        <p:grpSpPr>
          <a:xfrm>
            <a:off x="5112981" y="1375514"/>
            <a:ext cx="6791251" cy="2711588"/>
            <a:chOff x="5166651" y="1579315"/>
            <a:chExt cx="6791251" cy="2711588"/>
          </a:xfrm>
        </p:grpSpPr>
        <p:grpSp>
          <p:nvGrpSpPr>
            <p:cNvPr id="14" name="组合 13">
              <a:extLst>
                <a:ext uri="{FF2B5EF4-FFF2-40B4-BE49-F238E27FC236}">
                  <a16:creationId xmlns:a16="http://schemas.microsoft.com/office/drawing/2014/main" id="{D66034F6-588F-F975-0F66-2C7E50D2CDCD}"/>
                </a:ext>
              </a:extLst>
            </p:cNvPr>
            <p:cNvGrpSpPr/>
            <p:nvPr/>
          </p:nvGrpSpPr>
          <p:grpSpPr>
            <a:xfrm>
              <a:off x="5222711" y="1601349"/>
              <a:ext cx="6515899" cy="2635385"/>
              <a:chOff x="4741881" y="1739578"/>
              <a:chExt cx="6515899" cy="2635385"/>
            </a:xfrm>
          </p:grpSpPr>
          <p:pic>
            <p:nvPicPr>
              <p:cNvPr id="8" name="图片 7">
                <a:extLst>
                  <a:ext uri="{FF2B5EF4-FFF2-40B4-BE49-F238E27FC236}">
                    <a16:creationId xmlns:a16="http://schemas.microsoft.com/office/drawing/2014/main" id="{5B8B1D69-F981-D6A0-7A22-CCF1FEE18F80}"/>
                  </a:ext>
                </a:extLst>
              </p:cNvPr>
              <p:cNvPicPr>
                <a:picLocks noChangeAspect="1"/>
              </p:cNvPicPr>
              <p:nvPr/>
            </p:nvPicPr>
            <p:blipFill rotWithShape="1">
              <a:blip r:embed="rId3"/>
              <a:srcRect r="41787"/>
              <a:stretch/>
            </p:blipFill>
            <p:spPr>
              <a:xfrm>
                <a:off x="4741881" y="1739578"/>
                <a:ext cx="2816869" cy="2635385"/>
              </a:xfrm>
              <a:prstGeom prst="rect">
                <a:avLst/>
              </a:prstGeom>
            </p:spPr>
          </p:pic>
          <p:pic>
            <p:nvPicPr>
              <p:cNvPr id="9" name="图片 8">
                <a:extLst>
                  <a:ext uri="{FF2B5EF4-FFF2-40B4-BE49-F238E27FC236}">
                    <a16:creationId xmlns:a16="http://schemas.microsoft.com/office/drawing/2014/main" id="{7A24EDE7-B36F-5D57-3B20-655378BA6497}"/>
                  </a:ext>
                </a:extLst>
              </p:cNvPr>
              <p:cNvPicPr>
                <a:picLocks noChangeAspect="1"/>
              </p:cNvPicPr>
              <p:nvPr/>
            </p:nvPicPr>
            <p:blipFill>
              <a:blip r:embed="rId4"/>
              <a:stretch>
                <a:fillRect/>
              </a:stretch>
            </p:blipFill>
            <p:spPr>
              <a:xfrm>
                <a:off x="7511318" y="1746106"/>
                <a:ext cx="3746462" cy="2581941"/>
              </a:xfrm>
              <a:prstGeom prst="rect">
                <a:avLst/>
              </a:prstGeom>
            </p:spPr>
          </p:pic>
        </p:grpSp>
        <p:sp>
          <p:nvSpPr>
            <p:cNvPr id="25" name="矩形: 圆角 24">
              <a:extLst>
                <a:ext uri="{FF2B5EF4-FFF2-40B4-BE49-F238E27FC236}">
                  <a16:creationId xmlns:a16="http://schemas.microsoft.com/office/drawing/2014/main" id="{8280A26A-37EB-AE36-62A6-40FB0211FB9D}"/>
                </a:ext>
              </a:extLst>
            </p:cNvPr>
            <p:cNvSpPr/>
            <p:nvPr/>
          </p:nvSpPr>
          <p:spPr>
            <a:xfrm>
              <a:off x="5166651" y="1579315"/>
              <a:ext cx="6791251" cy="271158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B5C94336-92ED-346C-84B3-C4BDA11D28FF}"/>
              </a:ext>
            </a:extLst>
          </p:cNvPr>
          <p:cNvSpPr txBox="1"/>
          <p:nvPr/>
        </p:nvSpPr>
        <p:spPr>
          <a:xfrm>
            <a:off x="6802851" y="710788"/>
            <a:ext cx="3411512" cy="584775"/>
          </a:xfrm>
          <a:prstGeom prst="rect">
            <a:avLst/>
          </a:prstGeom>
          <a:noFill/>
        </p:spPr>
        <p:txBody>
          <a:bodyPr wrap="square">
            <a:spAutoFit/>
          </a:bodyPr>
          <a:lstStyle/>
          <a:p>
            <a:r>
              <a:rPr lang="zh-CN" altLang="en-US" sz="1600" dirty="0"/>
              <a:t>以神经元群为单位，建模不同类型神经元群体之间的相互交互</a:t>
            </a:r>
          </a:p>
        </p:txBody>
      </p:sp>
      <p:sp>
        <p:nvSpPr>
          <p:cNvPr id="30" name="文本框 29">
            <a:extLst>
              <a:ext uri="{FF2B5EF4-FFF2-40B4-BE49-F238E27FC236}">
                <a16:creationId xmlns:a16="http://schemas.microsoft.com/office/drawing/2014/main" id="{B9C7977A-BD0A-8016-EF45-501BCB64FA16}"/>
              </a:ext>
            </a:extLst>
          </p:cNvPr>
          <p:cNvSpPr txBox="1"/>
          <p:nvPr/>
        </p:nvSpPr>
        <p:spPr>
          <a:xfrm>
            <a:off x="402869" y="5674812"/>
            <a:ext cx="4763782" cy="600164"/>
          </a:xfrm>
          <a:prstGeom prst="rect">
            <a:avLst/>
          </a:prstGeom>
          <a:noFill/>
        </p:spPr>
        <p:txBody>
          <a:bodyPr wrap="square">
            <a:spAutoFit/>
          </a:bodyPr>
          <a:lstStyle/>
          <a:p>
            <a:pPr algn="just"/>
            <a:r>
              <a:rPr lang="en-US" altLang="zh-CN" sz="1100" b="0" i="0" dirty="0" err="1">
                <a:solidFill>
                  <a:srgbClr val="222222"/>
                </a:solidFill>
                <a:effectLst/>
                <a:latin typeface="Arial" panose="020B0604020202020204" pitchFamily="34" charset="0"/>
              </a:rPr>
              <a:t>Angelucci</a:t>
            </a:r>
            <a:r>
              <a:rPr lang="en-US" altLang="zh-CN" sz="1100" b="0" i="0" dirty="0">
                <a:solidFill>
                  <a:srgbClr val="222222"/>
                </a:solidFill>
                <a:effectLst/>
                <a:latin typeface="Arial" panose="020B0604020202020204" pitchFamily="34" charset="0"/>
              </a:rPr>
              <a:t> A, </a:t>
            </a:r>
            <a:r>
              <a:rPr lang="en-US" altLang="zh-CN" sz="1100" b="0" i="0" dirty="0" err="1">
                <a:solidFill>
                  <a:srgbClr val="222222"/>
                </a:solidFill>
                <a:effectLst/>
                <a:latin typeface="Arial" panose="020B0604020202020204" pitchFamily="34" charset="0"/>
              </a:rPr>
              <a:t>Bijanzadeh</a:t>
            </a:r>
            <a:r>
              <a:rPr lang="en-US" altLang="zh-CN" sz="1100" b="0" i="0" dirty="0">
                <a:solidFill>
                  <a:srgbClr val="222222"/>
                </a:solidFill>
                <a:effectLst/>
                <a:latin typeface="Arial" panose="020B0604020202020204" pitchFamily="34" charset="0"/>
              </a:rPr>
              <a:t> M, </a:t>
            </a:r>
            <a:r>
              <a:rPr lang="en-US" altLang="zh-CN" sz="1100" b="0" i="0" dirty="0" err="1">
                <a:solidFill>
                  <a:srgbClr val="222222"/>
                </a:solidFill>
                <a:effectLst/>
                <a:latin typeface="Arial" panose="020B0604020202020204" pitchFamily="34" charset="0"/>
              </a:rPr>
              <a:t>Nurminen</a:t>
            </a:r>
            <a:r>
              <a:rPr lang="en-US" altLang="zh-CN" sz="1100" b="0" i="0" dirty="0">
                <a:solidFill>
                  <a:srgbClr val="222222"/>
                </a:solidFill>
                <a:effectLst/>
                <a:latin typeface="Arial" panose="020B0604020202020204" pitchFamily="34" charset="0"/>
              </a:rPr>
              <a:t> L, et al. Circuits and mechanisms for surround modulation in visual cortex[J]. Annual review of neuroscience, 2017, 40: 425.</a:t>
            </a:r>
          </a:p>
        </p:txBody>
      </p:sp>
      <p:sp>
        <p:nvSpPr>
          <p:cNvPr id="29" name="文本框 28">
            <a:extLst>
              <a:ext uri="{FF2B5EF4-FFF2-40B4-BE49-F238E27FC236}">
                <a16:creationId xmlns:a16="http://schemas.microsoft.com/office/drawing/2014/main" id="{CC9FA11D-02CC-FDCB-71B6-A3AD5340D886}"/>
              </a:ext>
            </a:extLst>
          </p:cNvPr>
          <p:cNvSpPr txBox="1"/>
          <p:nvPr/>
        </p:nvSpPr>
        <p:spPr>
          <a:xfrm>
            <a:off x="5385790" y="4159047"/>
            <a:ext cx="6403341" cy="218521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建模：</a:t>
            </a:r>
            <a:r>
              <a:rPr lang="en-US" altLang="zh-CN" sz="1600" dirty="0"/>
              <a:t>V1 L2/3</a:t>
            </a:r>
            <a:r>
              <a:rPr lang="zh-CN" altLang="en-US" sz="1600" dirty="0"/>
              <a:t>层的</a:t>
            </a:r>
            <a:r>
              <a:rPr lang="en-US" altLang="zh-CN" sz="1600" dirty="0"/>
              <a:t>orientation-tuned surround suppression</a:t>
            </a:r>
            <a:endParaRPr lang="en-US" altLang="zh-CN" sz="1400" dirty="0"/>
          </a:p>
          <a:p>
            <a:pPr marL="285750" indent="-285750">
              <a:buFont typeface="Wingdings" panose="05000000000000000000" pitchFamily="2" charset="2"/>
              <a:buChar char="u"/>
            </a:pPr>
            <a:r>
              <a:rPr lang="zh-CN" altLang="en-US" sz="1400" dirty="0"/>
              <a:t>细胞类型：兴奋性细胞</a:t>
            </a:r>
            <a:r>
              <a:rPr lang="en-US" altLang="zh-CN" sz="1400" dirty="0"/>
              <a:t>E</a:t>
            </a:r>
            <a:r>
              <a:rPr lang="zh-CN" altLang="en-US" sz="1400" dirty="0"/>
              <a:t>；</a:t>
            </a:r>
            <a:endParaRPr lang="en-US" altLang="zh-CN" sz="1400" dirty="0"/>
          </a:p>
          <a:p>
            <a:r>
              <a:rPr lang="zh-CN" altLang="en-US" sz="1400" dirty="0"/>
              <a:t>两类抑制性细胞：</a:t>
            </a:r>
            <a:endParaRPr lang="en-US" altLang="zh-CN" sz="1400" dirty="0"/>
          </a:p>
          <a:p>
            <a:r>
              <a:rPr lang="en-US" altLang="zh-CN" sz="1400" dirty="0"/>
              <a:t>B</a:t>
            </a:r>
            <a:r>
              <a:rPr lang="zh-CN" altLang="en-US" sz="1400" dirty="0"/>
              <a:t>：维持网络兴奋抑制平衡</a:t>
            </a:r>
            <a:endParaRPr lang="en-US" altLang="zh-CN" sz="1400" dirty="0"/>
          </a:p>
          <a:p>
            <a:r>
              <a:rPr lang="en-US" altLang="zh-CN" sz="1400" dirty="0">
                <a:solidFill>
                  <a:srgbClr val="FF0000"/>
                </a:solidFill>
              </a:rPr>
              <a:t>I</a:t>
            </a:r>
            <a:r>
              <a:rPr lang="zh-CN" altLang="en-US" sz="1400" dirty="0">
                <a:solidFill>
                  <a:srgbClr val="FF0000"/>
                </a:solidFill>
              </a:rPr>
              <a:t>：接受具有朝向性的旁周信号，通过对</a:t>
            </a:r>
            <a:r>
              <a:rPr lang="en-US" altLang="zh-CN" sz="1400" dirty="0">
                <a:solidFill>
                  <a:srgbClr val="FF0000"/>
                </a:solidFill>
              </a:rPr>
              <a:t>E</a:t>
            </a:r>
            <a:r>
              <a:rPr lang="zh-CN" altLang="en-US" sz="1400" dirty="0">
                <a:solidFill>
                  <a:srgbClr val="FF0000"/>
                </a:solidFill>
              </a:rPr>
              <a:t>的抑制调控</a:t>
            </a:r>
            <a:r>
              <a:rPr lang="en-US" altLang="zh-CN" sz="1400" dirty="0">
                <a:solidFill>
                  <a:srgbClr val="FF0000"/>
                </a:solidFill>
              </a:rPr>
              <a:t>E</a:t>
            </a:r>
            <a:r>
              <a:rPr lang="zh-CN" altLang="en-US" sz="1400" dirty="0">
                <a:solidFill>
                  <a:srgbClr val="FF0000"/>
                </a:solidFill>
              </a:rPr>
              <a:t>的活动</a:t>
            </a:r>
            <a:endParaRPr lang="en-US" altLang="zh-CN" sz="1400" dirty="0">
              <a:solidFill>
                <a:srgbClr val="FF0000"/>
              </a:solidFill>
            </a:endParaRPr>
          </a:p>
          <a:p>
            <a:endParaRPr lang="en-US" altLang="zh-CN" sz="1400" dirty="0"/>
          </a:p>
          <a:p>
            <a:r>
              <a:rPr lang="zh-CN" altLang="en-US" sz="1600" dirty="0">
                <a:solidFill>
                  <a:schemeClr val="accent1"/>
                </a:solidFill>
              </a:rPr>
              <a:t>总结：旁周信号通过</a:t>
            </a:r>
            <a:r>
              <a:rPr lang="en-US" altLang="zh-CN" sz="1600" dirty="0">
                <a:solidFill>
                  <a:schemeClr val="accent1"/>
                </a:solidFill>
              </a:rPr>
              <a:t>H</a:t>
            </a:r>
            <a:r>
              <a:rPr lang="zh-CN" altLang="en-US" sz="1600" dirty="0">
                <a:solidFill>
                  <a:schemeClr val="accent1"/>
                </a:solidFill>
              </a:rPr>
              <a:t>和</a:t>
            </a:r>
            <a:r>
              <a:rPr lang="en-US" altLang="zh-CN" sz="1600" dirty="0">
                <a:solidFill>
                  <a:schemeClr val="accent1"/>
                </a:solidFill>
              </a:rPr>
              <a:t>FB</a:t>
            </a:r>
            <a:r>
              <a:rPr lang="zh-CN" altLang="en-US" sz="1600" dirty="0">
                <a:solidFill>
                  <a:schemeClr val="accent1"/>
                </a:solidFill>
              </a:rPr>
              <a:t>影响网络中的</a:t>
            </a:r>
            <a:r>
              <a:rPr lang="en-US" altLang="zh-CN" sz="1600" dirty="0">
                <a:solidFill>
                  <a:schemeClr val="accent1"/>
                </a:solidFill>
              </a:rPr>
              <a:t>E</a:t>
            </a:r>
            <a:r>
              <a:rPr lang="zh-CN" altLang="en-US" sz="1600" dirty="0">
                <a:solidFill>
                  <a:schemeClr val="accent1"/>
                </a:solidFill>
              </a:rPr>
              <a:t>、</a:t>
            </a:r>
            <a:r>
              <a:rPr lang="en-US" altLang="zh-CN" sz="1600" dirty="0">
                <a:solidFill>
                  <a:schemeClr val="accent1"/>
                </a:solidFill>
              </a:rPr>
              <a:t>I</a:t>
            </a:r>
            <a:r>
              <a:rPr lang="zh-CN" altLang="en-US" sz="1600" dirty="0">
                <a:solidFill>
                  <a:schemeClr val="accent1"/>
                </a:solidFill>
              </a:rPr>
              <a:t>和</a:t>
            </a:r>
            <a:r>
              <a:rPr lang="en-US" altLang="zh-CN" sz="1600" dirty="0">
                <a:solidFill>
                  <a:schemeClr val="accent1"/>
                </a:solidFill>
              </a:rPr>
              <a:t>B</a:t>
            </a:r>
            <a:r>
              <a:rPr lang="zh-CN" altLang="en-US" sz="1600" dirty="0">
                <a:solidFill>
                  <a:schemeClr val="accent1"/>
                </a:solidFill>
              </a:rPr>
              <a:t>，通过设计</a:t>
            </a:r>
            <a:r>
              <a:rPr lang="en-US" altLang="zh-CN" sz="1600" dirty="0">
                <a:solidFill>
                  <a:schemeClr val="accent1"/>
                </a:solidFill>
              </a:rPr>
              <a:t>I</a:t>
            </a:r>
            <a:r>
              <a:rPr lang="zh-CN" altLang="en-US" sz="1600" dirty="0">
                <a:solidFill>
                  <a:schemeClr val="accent1"/>
                </a:solidFill>
              </a:rPr>
              <a:t>具有更高的响应阈值以及不对称的响应函数，使得</a:t>
            </a:r>
            <a:r>
              <a:rPr lang="en-US" altLang="zh-CN" sz="1600" dirty="0">
                <a:solidFill>
                  <a:schemeClr val="accent1"/>
                </a:solidFill>
              </a:rPr>
              <a:t>I</a:t>
            </a:r>
            <a:r>
              <a:rPr lang="zh-CN" altLang="en-US" sz="1600" dirty="0">
                <a:solidFill>
                  <a:schemeClr val="accent1"/>
                </a:solidFill>
              </a:rPr>
              <a:t>可以</a:t>
            </a:r>
            <a:r>
              <a:rPr lang="en-US" altLang="zh-CN" sz="1600" dirty="0">
                <a:solidFill>
                  <a:schemeClr val="accent1"/>
                </a:solidFill>
              </a:rPr>
              <a:t>E</a:t>
            </a:r>
            <a:r>
              <a:rPr lang="zh-CN" altLang="en-US" sz="1600" dirty="0">
                <a:solidFill>
                  <a:schemeClr val="accent1"/>
                </a:solidFill>
              </a:rPr>
              <a:t>细胞的抑制性增强、兴奋性减弱</a:t>
            </a:r>
            <a:r>
              <a:rPr lang="en-US" altLang="zh-CN" sz="1600" dirty="0">
                <a:solidFill>
                  <a:schemeClr val="accent1"/>
                </a:solidFill>
              </a:rPr>
              <a:t>-&gt;</a:t>
            </a:r>
            <a:r>
              <a:rPr lang="zh-CN" altLang="en-US" sz="1600" dirty="0">
                <a:solidFill>
                  <a:schemeClr val="accent1"/>
                </a:solidFill>
              </a:rPr>
              <a:t>发生</a:t>
            </a:r>
            <a:r>
              <a:rPr lang="en-US" altLang="zh-CN" sz="1600" dirty="0">
                <a:solidFill>
                  <a:schemeClr val="accent1"/>
                </a:solidFill>
              </a:rPr>
              <a:t>surround suppression</a:t>
            </a:r>
            <a:endParaRPr lang="zh-CN" altLang="en-US" sz="1600" dirty="0">
              <a:solidFill>
                <a:schemeClr val="accent1"/>
              </a:solidFill>
            </a:endParaRPr>
          </a:p>
        </p:txBody>
      </p:sp>
      <p:sp>
        <p:nvSpPr>
          <p:cNvPr id="13" name="文本框 12">
            <a:extLst>
              <a:ext uri="{FF2B5EF4-FFF2-40B4-BE49-F238E27FC236}">
                <a16:creationId xmlns:a16="http://schemas.microsoft.com/office/drawing/2014/main" id="{0540DDF5-CB68-1275-64B7-B25AD49BE1CD}"/>
              </a:ext>
            </a:extLst>
          </p:cNvPr>
          <p:cNvSpPr txBox="1"/>
          <p:nvPr/>
        </p:nvSpPr>
        <p:spPr>
          <a:xfrm>
            <a:off x="645796" y="359851"/>
            <a:ext cx="5083060" cy="1015663"/>
          </a:xfrm>
          <a:prstGeom prst="rect">
            <a:avLst/>
          </a:prstGeom>
          <a:noFill/>
        </p:spPr>
        <p:txBody>
          <a:bodyPr wrap="square">
            <a:spAutoFit/>
          </a:bodyPr>
          <a:lstStyle/>
          <a:p>
            <a:pPr marL="342900" indent="-342900" algn="just">
              <a:buFont typeface="Wingdings" panose="05000000000000000000" pitchFamily="2" charset="2"/>
              <a:buChar char="u"/>
            </a:pP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以</a:t>
            </a:r>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CSY</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为起点建模：</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surround suppression--</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在早期视觉处理中具有重要作用的神经机制</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1D63B313-FB4B-DEED-7505-2BD51B62A7CB}"/>
              </a:ext>
            </a:extLst>
          </p:cNvPr>
          <p:cNvSpPr txBox="1"/>
          <p:nvPr/>
        </p:nvSpPr>
        <p:spPr>
          <a:xfrm>
            <a:off x="1969304" y="6378849"/>
            <a:ext cx="8245059" cy="369332"/>
          </a:xfrm>
          <a:prstGeom prst="rect">
            <a:avLst/>
          </a:prstGeom>
          <a:noFill/>
        </p:spPr>
        <p:txBody>
          <a:bodyPr wrap="square">
            <a:spAutoFit/>
          </a:bodyPr>
          <a:lstStyle/>
          <a:p>
            <a:pPr marL="0" indent="0">
              <a:buNone/>
            </a:pPr>
            <a:r>
              <a:rPr lang="zh-CN" altLang="en-US" sz="1800" dirty="0">
                <a:solidFill>
                  <a:srgbClr val="FF0000"/>
                </a:solidFill>
              </a:rPr>
              <a:t>价值：提供了一个建模</a:t>
            </a:r>
            <a:r>
              <a:rPr lang="en-US" altLang="zh-CN" sz="1800" dirty="0">
                <a:solidFill>
                  <a:srgbClr val="FF0000"/>
                </a:solidFill>
              </a:rPr>
              <a:t>macaque V1 L2/3 surround suppression</a:t>
            </a:r>
            <a:r>
              <a:rPr lang="zh-CN" altLang="en-US" sz="1800" dirty="0">
                <a:solidFill>
                  <a:srgbClr val="FF0000"/>
                </a:solidFill>
              </a:rPr>
              <a:t>的粗粒度框架</a:t>
            </a:r>
          </a:p>
        </p:txBody>
      </p:sp>
    </p:spTree>
    <p:extLst>
      <p:ext uri="{BB962C8B-B14F-4D97-AF65-F5344CB8AC3E}">
        <p14:creationId xmlns:p14="http://schemas.microsoft.com/office/powerpoint/2010/main" val="4163277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8E75209F-F9F0-B87D-5103-2273A025EF69}"/>
              </a:ext>
            </a:extLst>
          </p:cNvPr>
          <p:cNvSpPr/>
          <p:nvPr/>
        </p:nvSpPr>
        <p:spPr>
          <a:xfrm>
            <a:off x="3278088" y="2672522"/>
            <a:ext cx="4185457" cy="332047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4D372C41-82F5-E85B-10E6-312593A49805}"/>
              </a:ext>
            </a:extLst>
          </p:cNvPr>
          <p:cNvSpPr>
            <a:spLocks noGrp="1"/>
          </p:cNvSpPr>
          <p:nvPr>
            <p:ph idx="1"/>
          </p:nvPr>
        </p:nvSpPr>
        <p:spPr>
          <a:xfrm>
            <a:off x="3393180" y="2809880"/>
            <a:ext cx="4094429" cy="3083391"/>
          </a:xfrm>
        </p:spPr>
        <p:txBody>
          <a:bodyPr>
            <a:normAutofit lnSpcReduction="10000"/>
          </a:bodyPr>
          <a:lstStyle/>
          <a:p>
            <a:pPr marL="0" indent="0">
              <a:buNone/>
            </a:pPr>
            <a:r>
              <a:rPr lang="zh-CN" altLang="en-US" sz="2000" dirty="0"/>
              <a:t>研究</a:t>
            </a:r>
            <a:r>
              <a:rPr lang="en-US" altLang="zh-CN" sz="2000" dirty="0"/>
              <a:t>primate V1 L4C</a:t>
            </a:r>
            <a:r>
              <a:rPr lang="zh-CN" altLang="en-US" sz="2000" dirty="0"/>
              <a:t>的</a:t>
            </a:r>
            <a:r>
              <a:rPr lang="en-US" altLang="zh-CN" sz="2000" dirty="0"/>
              <a:t>surround suppression</a:t>
            </a:r>
            <a:r>
              <a:rPr lang="zh-CN" altLang="en-US" sz="2000" dirty="0"/>
              <a:t>机制</a:t>
            </a:r>
            <a:endParaRPr lang="en-US" altLang="zh-CN" sz="2000" dirty="0"/>
          </a:p>
          <a:p>
            <a:r>
              <a:rPr lang="zh-CN" altLang="en-US" sz="1600" dirty="0"/>
              <a:t>建模：</a:t>
            </a:r>
            <a:r>
              <a:rPr lang="en-US" altLang="zh-CN" sz="1600" dirty="0"/>
              <a:t>V1</a:t>
            </a:r>
            <a:r>
              <a:rPr lang="zh-CN" altLang="en-US" sz="1600" dirty="0"/>
              <a:t>微环路中的第一个层级</a:t>
            </a:r>
            <a:endParaRPr lang="en-US" altLang="zh-CN" sz="1600" dirty="0"/>
          </a:p>
          <a:p>
            <a:r>
              <a:rPr lang="zh-CN" altLang="en-US" sz="1600" dirty="0"/>
              <a:t>组粒度的线性模型，没有考虑神经动力学</a:t>
            </a:r>
            <a:endParaRPr lang="en-US" altLang="zh-CN" sz="1600" dirty="0"/>
          </a:p>
          <a:p>
            <a:r>
              <a:rPr lang="zh-CN" altLang="en-US" sz="1900" dirty="0"/>
              <a:t>网络架构：</a:t>
            </a:r>
            <a:endParaRPr lang="en-US" altLang="zh-CN" sz="1900" dirty="0"/>
          </a:p>
          <a:p>
            <a:pPr marL="0" indent="0">
              <a:buNone/>
            </a:pPr>
            <a:r>
              <a:rPr lang="en-US" altLang="zh-CN" sz="1500" dirty="0"/>
              <a:t>-L4</a:t>
            </a:r>
            <a:r>
              <a:rPr lang="zh-CN" altLang="en-US" sz="1500" dirty="0"/>
              <a:t>和</a:t>
            </a:r>
            <a:r>
              <a:rPr lang="en-US" altLang="zh-CN" sz="1500" dirty="0"/>
              <a:t>L6</a:t>
            </a:r>
            <a:r>
              <a:rPr lang="zh-CN" altLang="en-US" sz="1500" dirty="0"/>
              <a:t>均有两种类型的神经元：</a:t>
            </a:r>
            <a:r>
              <a:rPr lang="en-US" altLang="zh-CN" sz="1500" dirty="0"/>
              <a:t>E</a:t>
            </a:r>
            <a:r>
              <a:rPr lang="zh-CN" altLang="en-US" sz="1500" dirty="0"/>
              <a:t>和</a:t>
            </a:r>
            <a:r>
              <a:rPr lang="en-US" altLang="zh-CN" sz="1500" dirty="0"/>
              <a:t>I</a:t>
            </a:r>
            <a:r>
              <a:rPr lang="zh-CN" altLang="en-US" sz="1500" dirty="0"/>
              <a:t>；</a:t>
            </a:r>
            <a:endParaRPr lang="en-US" altLang="zh-CN" sz="1500" dirty="0"/>
          </a:p>
          <a:p>
            <a:pPr marL="0" indent="0">
              <a:buNone/>
            </a:pPr>
            <a:r>
              <a:rPr lang="en-US" altLang="zh-CN" sz="1500" dirty="0"/>
              <a:t>-LGN</a:t>
            </a:r>
            <a:r>
              <a:rPr lang="zh-CN" altLang="en-US" sz="1500" dirty="0"/>
              <a:t>给</a:t>
            </a:r>
            <a:r>
              <a:rPr lang="en-US" altLang="zh-CN" sz="1500" dirty="0"/>
              <a:t>L4</a:t>
            </a:r>
            <a:r>
              <a:rPr lang="zh-CN" altLang="en-US" sz="1500" dirty="0"/>
              <a:t>和</a:t>
            </a:r>
            <a:r>
              <a:rPr lang="en-US" altLang="zh-CN" sz="1500" dirty="0"/>
              <a:t>L6</a:t>
            </a:r>
            <a:r>
              <a:rPr lang="zh-CN" altLang="en-US" sz="1500" dirty="0"/>
              <a:t>的</a:t>
            </a:r>
            <a:r>
              <a:rPr lang="en-US" altLang="zh-CN" sz="1500" dirty="0"/>
              <a:t>E</a:t>
            </a:r>
            <a:r>
              <a:rPr lang="zh-CN" altLang="en-US" sz="1500" dirty="0"/>
              <a:t>和</a:t>
            </a:r>
            <a:r>
              <a:rPr lang="en-US" altLang="zh-CN" sz="1500" dirty="0"/>
              <a:t>I</a:t>
            </a:r>
            <a:r>
              <a:rPr lang="zh-CN" altLang="en-US" sz="1500" dirty="0"/>
              <a:t>有前馈投射；</a:t>
            </a:r>
            <a:endParaRPr lang="en-US" altLang="zh-CN" sz="1500" dirty="0"/>
          </a:p>
          <a:p>
            <a:pPr marL="0" indent="0">
              <a:buNone/>
            </a:pPr>
            <a:r>
              <a:rPr lang="en-US" altLang="zh-CN" sz="1500" dirty="0"/>
              <a:t>-L4/L6</a:t>
            </a:r>
            <a:r>
              <a:rPr lang="zh-CN" altLang="en-US" sz="1500" dirty="0"/>
              <a:t>的</a:t>
            </a:r>
            <a:r>
              <a:rPr lang="en-US" altLang="zh-CN" sz="1500" dirty="0"/>
              <a:t>E</a:t>
            </a:r>
            <a:r>
              <a:rPr lang="zh-CN" altLang="en-US" sz="1500" dirty="0"/>
              <a:t>和</a:t>
            </a:r>
            <a:r>
              <a:rPr lang="en-US" altLang="zh-CN" sz="1500" dirty="0"/>
              <a:t>I</a:t>
            </a:r>
            <a:r>
              <a:rPr lang="zh-CN" altLang="en-US" sz="1500" dirty="0"/>
              <a:t>之间均有</a:t>
            </a:r>
            <a:r>
              <a:rPr lang="en-US" altLang="zh-CN" sz="1500" dirty="0"/>
              <a:t>recurrent</a:t>
            </a:r>
            <a:r>
              <a:rPr lang="zh-CN" altLang="en-US" sz="1500" dirty="0"/>
              <a:t>；</a:t>
            </a:r>
            <a:endParaRPr lang="en-US" altLang="zh-CN" sz="1500" dirty="0"/>
          </a:p>
          <a:p>
            <a:pPr marL="0" indent="0">
              <a:buNone/>
            </a:pPr>
            <a:r>
              <a:rPr lang="en-US" altLang="zh-CN" sz="1500" dirty="0"/>
              <a:t>-</a:t>
            </a:r>
            <a:r>
              <a:rPr lang="en-US" altLang="zh-CN" sz="1500" dirty="0">
                <a:solidFill>
                  <a:srgbClr val="FF0000"/>
                </a:solidFill>
              </a:rPr>
              <a:t>L6</a:t>
            </a:r>
            <a:r>
              <a:rPr lang="zh-CN" altLang="en-US" sz="1500" dirty="0">
                <a:solidFill>
                  <a:srgbClr val="FF0000"/>
                </a:solidFill>
              </a:rPr>
              <a:t>的</a:t>
            </a:r>
            <a:r>
              <a:rPr lang="en-US" altLang="zh-CN" sz="1500" dirty="0">
                <a:solidFill>
                  <a:srgbClr val="FF0000"/>
                </a:solidFill>
              </a:rPr>
              <a:t>E</a:t>
            </a:r>
            <a:r>
              <a:rPr lang="zh-CN" altLang="en-US" sz="1500" dirty="0">
                <a:solidFill>
                  <a:srgbClr val="FF0000"/>
                </a:solidFill>
              </a:rPr>
              <a:t>给</a:t>
            </a:r>
            <a:r>
              <a:rPr lang="en-US" altLang="zh-CN" sz="1500" dirty="0">
                <a:solidFill>
                  <a:srgbClr val="FF0000"/>
                </a:solidFill>
              </a:rPr>
              <a:t>L4</a:t>
            </a:r>
            <a:r>
              <a:rPr lang="zh-CN" altLang="en-US" sz="1500" dirty="0">
                <a:solidFill>
                  <a:srgbClr val="FF0000"/>
                </a:solidFill>
              </a:rPr>
              <a:t>提供长程反馈，长程投射具有特异性</a:t>
            </a:r>
            <a:endParaRPr lang="en-US" altLang="zh-CN" sz="1500" dirty="0">
              <a:solidFill>
                <a:srgbClr val="FF0000"/>
              </a:solidFill>
            </a:endParaRPr>
          </a:p>
        </p:txBody>
      </p:sp>
      <p:grpSp>
        <p:nvGrpSpPr>
          <p:cNvPr id="18" name="组合 17">
            <a:extLst>
              <a:ext uri="{FF2B5EF4-FFF2-40B4-BE49-F238E27FC236}">
                <a16:creationId xmlns:a16="http://schemas.microsoft.com/office/drawing/2014/main" id="{3A3D1B71-BD9B-A616-01C4-B865ADB49B64}"/>
              </a:ext>
            </a:extLst>
          </p:cNvPr>
          <p:cNvGrpSpPr/>
          <p:nvPr/>
        </p:nvGrpSpPr>
        <p:grpSpPr>
          <a:xfrm>
            <a:off x="550096" y="491679"/>
            <a:ext cx="2410294" cy="5403454"/>
            <a:chOff x="1155536" y="938208"/>
            <a:chExt cx="2410294" cy="5403454"/>
          </a:xfrm>
        </p:grpSpPr>
        <p:grpSp>
          <p:nvGrpSpPr>
            <p:cNvPr id="4" name="组合 3">
              <a:extLst>
                <a:ext uri="{FF2B5EF4-FFF2-40B4-BE49-F238E27FC236}">
                  <a16:creationId xmlns:a16="http://schemas.microsoft.com/office/drawing/2014/main" id="{C7638DC5-358D-3826-0EA4-CE3486405B10}"/>
                </a:ext>
              </a:extLst>
            </p:cNvPr>
            <p:cNvGrpSpPr/>
            <p:nvPr/>
          </p:nvGrpSpPr>
          <p:grpSpPr>
            <a:xfrm>
              <a:off x="1229906" y="938208"/>
              <a:ext cx="1856740" cy="2332999"/>
              <a:chOff x="94126" y="2208517"/>
              <a:chExt cx="1901877" cy="2245284"/>
            </a:xfrm>
          </p:grpSpPr>
          <p:pic>
            <p:nvPicPr>
              <p:cNvPr id="5" name="图片 4">
                <a:extLst>
                  <a:ext uri="{FF2B5EF4-FFF2-40B4-BE49-F238E27FC236}">
                    <a16:creationId xmlns:a16="http://schemas.microsoft.com/office/drawing/2014/main" id="{CDB1BF1C-85BC-C139-7482-E5D909170051}"/>
                  </a:ext>
                </a:extLst>
              </p:cNvPr>
              <p:cNvPicPr>
                <a:picLocks noChangeAspect="1"/>
              </p:cNvPicPr>
              <p:nvPr/>
            </p:nvPicPr>
            <p:blipFill>
              <a:blip r:embed="rId3"/>
              <a:stretch>
                <a:fillRect/>
              </a:stretch>
            </p:blipFill>
            <p:spPr>
              <a:xfrm>
                <a:off x="94126" y="2208517"/>
                <a:ext cx="1901877" cy="2164228"/>
              </a:xfrm>
              <a:prstGeom prst="rect">
                <a:avLst/>
              </a:prstGeom>
            </p:spPr>
          </p:pic>
          <p:sp>
            <p:nvSpPr>
              <p:cNvPr id="6" name="矩形 5">
                <a:extLst>
                  <a:ext uri="{FF2B5EF4-FFF2-40B4-BE49-F238E27FC236}">
                    <a16:creationId xmlns:a16="http://schemas.microsoft.com/office/drawing/2014/main" id="{AD7C61A9-11FA-27AE-9B10-F330F3FDAA85}"/>
                  </a:ext>
                </a:extLst>
              </p:cNvPr>
              <p:cNvSpPr/>
              <p:nvPr/>
            </p:nvSpPr>
            <p:spPr>
              <a:xfrm>
                <a:off x="842481" y="3277240"/>
                <a:ext cx="1068512" cy="117656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DF3C06B-5CEF-EC9C-2B73-113B4DFAB89B}"/>
                </a:ext>
              </a:extLst>
            </p:cNvPr>
            <p:cNvGrpSpPr/>
            <p:nvPr/>
          </p:nvGrpSpPr>
          <p:grpSpPr>
            <a:xfrm>
              <a:off x="1190156" y="3671016"/>
              <a:ext cx="2289064" cy="2379460"/>
              <a:chOff x="8656684" y="916950"/>
              <a:chExt cx="1853544" cy="2190451"/>
            </a:xfrm>
          </p:grpSpPr>
          <p:pic>
            <p:nvPicPr>
              <p:cNvPr id="8" name="图片 7">
                <a:extLst>
                  <a:ext uri="{FF2B5EF4-FFF2-40B4-BE49-F238E27FC236}">
                    <a16:creationId xmlns:a16="http://schemas.microsoft.com/office/drawing/2014/main" id="{14B1CDBB-3859-772A-D6A7-4249325F0206}"/>
                  </a:ext>
                </a:extLst>
              </p:cNvPr>
              <p:cNvPicPr>
                <a:picLocks noChangeAspect="1"/>
              </p:cNvPicPr>
              <p:nvPr/>
            </p:nvPicPr>
            <p:blipFill>
              <a:blip r:embed="rId4"/>
              <a:stretch>
                <a:fillRect/>
              </a:stretch>
            </p:blipFill>
            <p:spPr>
              <a:xfrm>
                <a:off x="8656684" y="2839923"/>
                <a:ext cx="1853544" cy="267478"/>
              </a:xfrm>
              <a:prstGeom prst="rect">
                <a:avLst/>
              </a:prstGeom>
            </p:spPr>
          </p:pic>
          <p:pic>
            <p:nvPicPr>
              <p:cNvPr id="10" name="图片 9">
                <a:extLst>
                  <a:ext uri="{FF2B5EF4-FFF2-40B4-BE49-F238E27FC236}">
                    <a16:creationId xmlns:a16="http://schemas.microsoft.com/office/drawing/2014/main" id="{10C1F295-7030-497E-2A24-466A20935B42}"/>
                  </a:ext>
                </a:extLst>
              </p:cNvPr>
              <p:cNvPicPr>
                <a:picLocks noChangeAspect="1"/>
              </p:cNvPicPr>
              <p:nvPr/>
            </p:nvPicPr>
            <p:blipFill>
              <a:blip r:embed="rId5"/>
              <a:stretch>
                <a:fillRect/>
              </a:stretch>
            </p:blipFill>
            <p:spPr>
              <a:xfrm>
                <a:off x="8698783" y="916950"/>
                <a:ext cx="1811445" cy="1864587"/>
              </a:xfrm>
              <a:prstGeom prst="rect">
                <a:avLst/>
              </a:prstGeom>
            </p:spPr>
          </p:pic>
        </p:grpSp>
        <p:cxnSp>
          <p:nvCxnSpPr>
            <p:cNvPr id="11" name="直接连接符 10">
              <a:extLst>
                <a:ext uri="{FF2B5EF4-FFF2-40B4-BE49-F238E27FC236}">
                  <a16:creationId xmlns:a16="http://schemas.microsoft.com/office/drawing/2014/main" id="{165412B4-2B94-BB7A-8EE2-2529B1761636}"/>
                </a:ext>
              </a:extLst>
            </p:cNvPr>
            <p:cNvCxnSpPr>
              <a:cxnSpLocks/>
            </p:cNvCxnSpPr>
            <p:nvPr/>
          </p:nvCxnSpPr>
          <p:spPr>
            <a:xfrm flipV="1">
              <a:off x="1295400" y="2511767"/>
              <a:ext cx="665100" cy="10188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70F1777-0072-ACA3-C592-390324A5C4C1}"/>
                </a:ext>
              </a:extLst>
            </p:cNvPr>
            <p:cNvCxnSpPr>
              <a:cxnSpLocks/>
            </p:cNvCxnSpPr>
            <p:nvPr/>
          </p:nvCxnSpPr>
          <p:spPr>
            <a:xfrm flipH="1" flipV="1">
              <a:off x="3000732" y="2511766"/>
              <a:ext cx="419443" cy="1018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5C302EF-7A0C-E5C9-3B1E-051A433FED48}"/>
                </a:ext>
              </a:extLst>
            </p:cNvPr>
            <p:cNvSpPr/>
            <p:nvPr/>
          </p:nvSpPr>
          <p:spPr>
            <a:xfrm>
              <a:off x="1155536" y="3428999"/>
              <a:ext cx="2410294" cy="291266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AEB72C6-8E1E-2C85-FAD8-669EC9F37E72}"/>
              </a:ext>
            </a:extLst>
          </p:cNvPr>
          <p:cNvGrpSpPr/>
          <p:nvPr/>
        </p:nvGrpSpPr>
        <p:grpSpPr>
          <a:xfrm>
            <a:off x="3209174" y="1079570"/>
            <a:ext cx="4253073" cy="1494641"/>
            <a:chOff x="5206915" y="164432"/>
            <a:chExt cx="4484729" cy="1537138"/>
          </a:xfrm>
        </p:grpSpPr>
        <p:pic>
          <p:nvPicPr>
            <p:cNvPr id="9" name="图片 8">
              <a:extLst>
                <a:ext uri="{FF2B5EF4-FFF2-40B4-BE49-F238E27FC236}">
                  <a16:creationId xmlns:a16="http://schemas.microsoft.com/office/drawing/2014/main" id="{2A3A2FF1-8B44-25F7-E06C-24C87ECA1A6F}"/>
                </a:ext>
              </a:extLst>
            </p:cNvPr>
            <p:cNvPicPr>
              <a:picLocks noChangeAspect="1"/>
            </p:cNvPicPr>
            <p:nvPr/>
          </p:nvPicPr>
          <p:blipFill>
            <a:blip r:embed="rId6"/>
            <a:stretch>
              <a:fillRect/>
            </a:stretch>
          </p:blipFill>
          <p:spPr>
            <a:xfrm>
              <a:off x="5206915" y="164432"/>
              <a:ext cx="4484729" cy="1537138"/>
            </a:xfrm>
            <a:prstGeom prst="rect">
              <a:avLst/>
            </a:prstGeom>
          </p:spPr>
        </p:pic>
        <p:sp>
          <p:nvSpPr>
            <p:cNvPr id="19" name="星形: 五角 18">
              <a:extLst>
                <a:ext uri="{FF2B5EF4-FFF2-40B4-BE49-F238E27FC236}">
                  <a16:creationId xmlns:a16="http://schemas.microsoft.com/office/drawing/2014/main" id="{62BB56D1-7367-ADE5-21AE-17EC39189F81}"/>
                </a:ext>
              </a:extLst>
            </p:cNvPr>
            <p:cNvSpPr/>
            <p:nvPr/>
          </p:nvSpPr>
          <p:spPr>
            <a:xfrm rot="772272">
              <a:off x="9090591" y="307732"/>
              <a:ext cx="548045" cy="537737"/>
            </a:xfrm>
            <a:prstGeom prst="star5">
              <a:avLst>
                <a:gd name="adj" fmla="val 14437"/>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34C748DA-2946-D355-A20B-1E176DDA5D86}"/>
              </a:ext>
            </a:extLst>
          </p:cNvPr>
          <p:cNvSpPr txBox="1"/>
          <p:nvPr/>
        </p:nvSpPr>
        <p:spPr>
          <a:xfrm>
            <a:off x="7869621" y="1100156"/>
            <a:ext cx="4206557" cy="1200329"/>
          </a:xfrm>
          <a:prstGeom prst="rect">
            <a:avLst/>
          </a:prstGeom>
          <a:noFill/>
        </p:spPr>
        <p:txBody>
          <a:bodyPr wrap="square">
            <a:spAutoFit/>
          </a:bodyPr>
          <a:lstStyle/>
          <a:p>
            <a:pPr marL="0" indent="0">
              <a:buNone/>
            </a:pPr>
            <a:r>
              <a:rPr lang="en-US" altLang="zh-CN" sz="1800" dirty="0"/>
              <a:t>Q</a:t>
            </a:r>
            <a:r>
              <a:rPr lang="zh-CN" altLang="en-US" sz="1800" dirty="0"/>
              <a:t>：影响</a:t>
            </a:r>
            <a:r>
              <a:rPr lang="en-US" altLang="zh-CN" sz="1800" dirty="0"/>
              <a:t>L4</a:t>
            </a:r>
            <a:r>
              <a:rPr lang="zh-CN" altLang="en-US" sz="1800" dirty="0"/>
              <a:t>的</a:t>
            </a:r>
            <a:r>
              <a:rPr lang="en-US" altLang="zh-CN" sz="1800" dirty="0"/>
              <a:t>surround suppression</a:t>
            </a:r>
            <a:r>
              <a:rPr lang="zh-CN" altLang="en-US" sz="1800" dirty="0"/>
              <a:t>性质的主要因素是什么？？</a:t>
            </a:r>
            <a:endParaRPr lang="en-US" altLang="zh-CN" sz="1800" dirty="0"/>
          </a:p>
          <a:p>
            <a:pPr marL="0" indent="0">
              <a:buNone/>
            </a:pPr>
            <a:r>
              <a:rPr lang="en-US" altLang="zh-CN" sz="1800" dirty="0"/>
              <a:t>1.</a:t>
            </a:r>
            <a:r>
              <a:rPr lang="zh-CN" altLang="en-US" sz="1800" dirty="0"/>
              <a:t> </a:t>
            </a:r>
            <a:r>
              <a:rPr lang="en-US" altLang="zh-CN" sz="1800" dirty="0"/>
              <a:t>L6E</a:t>
            </a:r>
            <a:r>
              <a:rPr lang="zh-CN" altLang="en-US" sz="1800" dirty="0"/>
              <a:t>对</a:t>
            </a:r>
            <a:r>
              <a:rPr lang="en-US" altLang="zh-CN" sz="1800" dirty="0"/>
              <a:t>L4E</a:t>
            </a:r>
            <a:r>
              <a:rPr lang="zh-CN" altLang="en-US" sz="1800" dirty="0"/>
              <a:t>和</a:t>
            </a:r>
            <a:r>
              <a:rPr lang="en-US" altLang="zh-CN" sz="1800" dirty="0"/>
              <a:t>L4I</a:t>
            </a:r>
            <a:r>
              <a:rPr lang="zh-CN" altLang="en-US" sz="1800" dirty="0"/>
              <a:t>的特异性长程连接函数</a:t>
            </a:r>
            <a:endParaRPr lang="en-US" altLang="zh-CN" sz="1800" dirty="0"/>
          </a:p>
          <a:p>
            <a:pPr marL="0" indent="0">
              <a:buNone/>
            </a:pPr>
            <a:r>
              <a:rPr lang="en-US" altLang="zh-CN" sz="1800" dirty="0"/>
              <a:t>2. L6E</a:t>
            </a:r>
            <a:r>
              <a:rPr lang="zh-CN" altLang="en-US" sz="1800" dirty="0"/>
              <a:t>对</a:t>
            </a:r>
            <a:r>
              <a:rPr lang="en-US" altLang="zh-CN" sz="1800" dirty="0"/>
              <a:t>L4E</a:t>
            </a:r>
            <a:r>
              <a:rPr lang="zh-CN" altLang="en-US" sz="1800" dirty="0"/>
              <a:t>以及</a:t>
            </a:r>
            <a:r>
              <a:rPr lang="en-US" altLang="zh-CN" sz="1800" dirty="0"/>
              <a:t>L4I</a:t>
            </a:r>
            <a:r>
              <a:rPr lang="zh-CN" altLang="en-US" sz="1800" dirty="0"/>
              <a:t>的投射权重</a:t>
            </a:r>
            <a:endParaRPr lang="en-US" altLang="zh-CN" sz="1800" dirty="0"/>
          </a:p>
        </p:txBody>
      </p:sp>
      <p:sp>
        <p:nvSpPr>
          <p:cNvPr id="23" name="文本框 22">
            <a:extLst>
              <a:ext uri="{FF2B5EF4-FFF2-40B4-BE49-F238E27FC236}">
                <a16:creationId xmlns:a16="http://schemas.microsoft.com/office/drawing/2014/main" id="{EEC696C3-B68B-20E5-D58F-5BF2DA0A02E6}"/>
              </a:ext>
            </a:extLst>
          </p:cNvPr>
          <p:cNvSpPr txBox="1"/>
          <p:nvPr/>
        </p:nvSpPr>
        <p:spPr>
          <a:xfrm>
            <a:off x="2093495" y="6254226"/>
            <a:ext cx="7726519" cy="369332"/>
          </a:xfrm>
          <a:prstGeom prst="rect">
            <a:avLst/>
          </a:prstGeom>
          <a:noFill/>
        </p:spPr>
        <p:txBody>
          <a:bodyPr wrap="square">
            <a:spAutoFit/>
          </a:bodyPr>
          <a:lstStyle/>
          <a:p>
            <a:pPr marL="0" indent="0">
              <a:buNone/>
            </a:pPr>
            <a:r>
              <a:rPr lang="zh-CN" altLang="en-US" sz="1800" dirty="0">
                <a:solidFill>
                  <a:srgbClr val="FF0000"/>
                </a:solidFill>
              </a:rPr>
              <a:t>价值：提供了一个建模</a:t>
            </a:r>
            <a:r>
              <a:rPr lang="en-US" altLang="zh-CN" sz="1800" dirty="0">
                <a:solidFill>
                  <a:srgbClr val="FF0000"/>
                </a:solidFill>
              </a:rPr>
              <a:t>macaque V1 L4C surround suppression</a:t>
            </a:r>
            <a:r>
              <a:rPr lang="zh-CN" altLang="en-US" sz="1800" dirty="0">
                <a:solidFill>
                  <a:srgbClr val="FF0000"/>
                </a:solidFill>
              </a:rPr>
              <a:t>的粗粒度框架</a:t>
            </a:r>
          </a:p>
        </p:txBody>
      </p:sp>
      <p:pic>
        <p:nvPicPr>
          <p:cNvPr id="26" name="图片 25">
            <a:extLst>
              <a:ext uri="{FF2B5EF4-FFF2-40B4-BE49-F238E27FC236}">
                <a16:creationId xmlns:a16="http://schemas.microsoft.com/office/drawing/2014/main" id="{B5D036D9-D01C-64E6-D1B5-2CEBA207890A}"/>
              </a:ext>
            </a:extLst>
          </p:cNvPr>
          <p:cNvPicPr>
            <a:picLocks noChangeAspect="1"/>
          </p:cNvPicPr>
          <p:nvPr/>
        </p:nvPicPr>
        <p:blipFill>
          <a:blip r:embed="rId7"/>
          <a:stretch>
            <a:fillRect/>
          </a:stretch>
        </p:blipFill>
        <p:spPr>
          <a:xfrm>
            <a:off x="8320722" y="2405684"/>
            <a:ext cx="2998584" cy="3575181"/>
          </a:xfrm>
          <a:prstGeom prst="rect">
            <a:avLst/>
          </a:prstGeom>
        </p:spPr>
      </p:pic>
      <p:sp>
        <p:nvSpPr>
          <p:cNvPr id="28" name="矩形: 圆角 27">
            <a:extLst>
              <a:ext uri="{FF2B5EF4-FFF2-40B4-BE49-F238E27FC236}">
                <a16:creationId xmlns:a16="http://schemas.microsoft.com/office/drawing/2014/main" id="{2BE65789-9A34-9A67-924D-EA8447909580}"/>
              </a:ext>
            </a:extLst>
          </p:cNvPr>
          <p:cNvSpPr/>
          <p:nvPr/>
        </p:nvSpPr>
        <p:spPr>
          <a:xfrm>
            <a:off x="7782515" y="877136"/>
            <a:ext cx="4253073" cy="5115866"/>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994B5D-E33F-2A88-84FD-7F94FEF62410}"/>
              </a:ext>
            </a:extLst>
          </p:cNvPr>
          <p:cNvSpPr txBox="1"/>
          <p:nvPr/>
        </p:nvSpPr>
        <p:spPr>
          <a:xfrm>
            <a:off x="5275996" y="331718"/>
            <a:ext cx="2506519" cy="461665"/>
          </a:xfrm>
          <a:prstGeom prst="rect">
            <a:avLst/>
          </a:prstGeom>
          <a:noFill/>
        </p:spPr>
        <p:txBody>
          <a:bodyPr wrap="square">
            <a:spAutoFit/>
          </a:bodyPr>
          <a:lstStyle/>
          <a:p>
            <a:r>
              <a:rPr lang="zh-CN" altLang="en-US" sz="2400" b="1" dirty="0"/>
              <a:t>理论模型</a:t>
            </a:r>
          </a:p>
        </p:txBody>
      </p:sp>
    </p:spTree>
    <p:extLst>
      <p:ext uri="{BB962C8B-B14F-4D97-AF65-F5344CB8AC3E}">
        <p14:creationId xmlns:p14="http://schemas.microsoft.com/office/powerpoint/2010/main" val="319019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9C59BF7D-890C-0BB7-AEE9-A271CFD55E07}"/>
              </a:ext>
            </a:extLst>
          </p:cNvPr>
          <p:cNvGrpSpPr/>
          <p:nvPr/>
        </p:nvGrpSpPr>
        <p:grpSpPr>
          <a:xfrm>
            <a:off x="1703201" y="400918"/>
            <a:ext cx="5152627" cy="1047804"/>
            <a:chOff x="543836" y="161898"/>
            <a:chExt cx="5152627" cy="1047804"/>
          </a:xfrm>
        </p:grpSpPr>
        <p:pic>
          <p:nvPicPr>
            <p:cNvPr id="3" name="图片 2">
              <a:extLst>
                <a:ext uri="{FF2B5EF4-FFF2-40B4-BE49-F238E27FC236}">
                  <a16:creationId xmlns:a16="http://schemas.microsoft.com/office/drawing/2014/main" id="{1286D247-AA32-E6E6-5014-B7C8143A1828}"/>
                </a:ext>
              </a:extLst>
            </p:cNvPr>
            <p:cNvPicPr>
              <a:picLocks noChangeAspect="1"/>
            </p:cNvPicPr>
            <p:nvPr/>
          </p:nvPicPr>
          <p:blipFill>
            <a:blip r:embed="rId2"/>
            <a:stretch>
              <a:fillRect/>
            </a:stretch>
          </p:blipFill>
          <p:spPr>
            <a:xfrm>
              <a:off x="543836" y="161898"/>
              <a:ext cx="4629388" cy="1047804"/>
            </a:xfrm>
            <a:prstGeom prst="rect">
              <a:avLst/>
            </a:prstGeom>
          </p:spPr>
        </p:pic>
        <p:sp>
          <p:nvSpPr>
            <p:cNvPr id="4" name="文本框 3">
              <a:extLst>
                <a:ext uri="{FF2B5EF4-FFF2-40B4-BE49-F238E27FC236}">
                  <a16:creationId xmlns:a16="http://schemas.microsoft.com/office/drawing/2014/main" id="{52500913-EB61-1EC7-3192-54EDE66EB758}"/>
                </a:ext>
              </a:extLst>
            </p:cNvPr>
            <p:cNvSpPr txBox="1"/>
            <p:nvPr/>
          </p:nvSpPr>
          <p:spPr>
            <a:xfrm>
              <a:off x="4040658" y="679777"/>
              <a:ext cx="1655805" cy="369332"/>
            </a:xfrm>
            <a:prstGeom prst="rect">
              <a:avLst/>
            </a:prstGeom>
            <a:noFill/>
          </p:spPr>
          <p:txBody>
            <a:bodyPr wrap="square" rtlCol="0">
              <a:spAutoFit/>
            </a:bodyPr>
            <a:lstStyle/>
            <a:p>
              <a:r>
                <a:rPr lang="en-US" altLang="zh-CN" dirty="0"/>
                <a:t>2016</a:t>
              </a:r>
              <a:r>
                <a:rPr lang="zh-CN" altLang="en-US" dirty="0"/>
                <a:t>；</a:t>
              </a:r>
              <a:r>
                <a:rPr lang="en-US" altLang="zh-CN" dirty="0"/>
                <a:t>CSY</a:t>
              </a:r>
              <a:endParaRPr lang="zh-CN" altLang="en-US" dirty="0"/>
            </a:p>
          </p:txBody>
        </p:sp>
      </p:grpSp>
      <p:grpSp>
        <p:nvGrpSpPr>
          <p:cNvPr id="20" name="组合 19">
            <a:extLst>
              <a:ext uri="{FF2B5EF4-FFF2-40B4-BE49-F238E27FC236}">
                <a16:creationId xmlns:a16="http://schemas.microsoft.com/office/drawing/2014/main" id="{DBD41933-60EB-2576-938D-78E0EA80508D}"/>
              </a:ext>
            </a:extLst>
          </p:cNvPr>
          <p:cNvGrpSpPr/>
          <p:nvPr/>
        </p:nvGrpSpPr>
        <p:grpSpPr>
          <a:xfrm>
            <a:off x="1691437" y="1621991"/>
            <a:ext cx="5257942" cy="1127645"/>
            <a:chOff x="543835" y="1551341"/>
            <a:chExt cx="5257942" cy="1127645"/>
          </a:xfrm>
        </p:grpSpPr>
        <p:pic>
          <p:nvPicPr>
            <p:cNvPr id="6" name="图片 5">
              <a:extLst>
                <a:ext uri="{FF2B5EF4-FFF2-40B4-BE49-F238E27FC236}">
                  <a16:creationId xmlns:a16="http://schemas.microsoft.com/office/drawing/2014/main" id="{64F8E714-3D5F-494C-E03F-5A1B0C57FDA7}"/>
                </a:ext>
              </a:extLst>
            </p:cNvPr>
            <p:cNvPicPr>
              <a:picLocks noChangeAspect="1"/>
            </p:cNvPicPr>
            <p:nvPr/>
          </p:nvPicPr>
          <p:blipFill>
            <a:blip r:embed="rId3"/>
            <a:stretch>
              <a:fillRect/>
            </a:stretch>
          </p:blipFill>
          <p:spPr>
            <a:xfrm>
              <a:off x="543835" y="1551341"/>
              <a:ext cx="5115559" cy="964821"/>
            </a:xfrm>
            <a:prstGeom prst="rect">
              <a:avLst/>
            </a:prstGeom>
          </p:spPr>
        </p:pic>
        <p:sp>
          <p:nvSpPr>
            <p:cNvPr id="7" name="文本框 6">
              <a:extLst>
                <a:ext uri="{FF2B5EF4-FFF2-40B4-BE49-F238E27FC236}">
                  <a16:creationId xmlns:a16="http://schemas.microsoft.com/office/drawing/2014/main" id="{6D6BA03D-0ADA-8B48-F7E3-9F7F35D5DC9C}"/>
                </a:ext>
              </a:extLst>
            </p:cNvPr>
            <p:cNvSpPr txBox="1"/>
            <p:nvPr/>
          </p:nvSpPr>
          <p:spPr>
            <a:xfrm>
              <a:off x="4145972" y="2309654"/>
              <a:ext cx="1655805" cy="369332"/>
            </a:xfrm>
            <a:prstGeom prst="rect">
              <a:avLst/>
            </a:prstGeom>
            <a:noFill/>
          </p:spPr>
          <p:txBody>
            <a:bodyPr wrap="square" rtlCol="0">
              <a:spAutoFit/>
            </a:bodyPr>
            <a:lstStyle/>
            <a:p>
              <a:r>
                <a:rPr lang="en-US" altLang="zh-CN" dirty="0"/>
                <a:t>2019</a:t>
              </a:r>
              <a:r>
                <a:rPr lang="zh-CN" altLang="en-US" dirty="0"/>
                <a:t>；</a:t>
              </a:r>
              <a:r>
                <a:rPr lang="en-US" altLang="zh-CN" dirty="0"/>
                <a:t>L6</a:t>
              </a:r>
              <a:endParaRPr lang="zh-CN" altLang="en-US" dirty="0"/>
            </a:p>
          </p:txBody>
        </p:sp>
      </p:grpSp>
      <p:grpSp>
        <p:nvGrpSpPr>
          <p:cNvPr id="21" name="组合 20">
            <a:extLst>
              <a:ext uri="{FF2B5EF4-FFF2-40B4-BE49-F238E27FC236}">
                <a16:creationId xmlns:a16="http://schemas.microsoft.com/office/drawing/2014/main" id="{586AFFEA-99DE-887E-A19B-54684B07F507}"/>
              </a:ext>
            </a:extLst>
          </p:cNvPr>
          <p:cNvGrpSpPr/>
          <p:nvPr/>
        </p:nvGrpSpPr>
        <p:grpSpPr>
          <a:xfrm>
            <a:off x="1703201" y="3003818"/>
            <a:ext cx="4976631" cy="3362419"/>
            <a:chOff x="1490545" y="2890818"/>
            <a:chExt cx="4976631" cy="3362419"/>
          </a:xfrm>
        </p:grpSpPr>
        <p:pic>
          <p:nvPicPr>
            <p:cNvPr id="9" name="图片 8">
              <a:extLst>
                <a:ext uri="{FF2B5EF4-FFF2-40B4-BE49-F238E27FC236}">
                  <a16:creationId xmlns:a16="http://schemas.microsoft.com/office/drawing/2014/main" id="{C0984BC7-67D5-775D-B396-18FC4385510F}"/>
                </a:ext>
              </a:extLst>
            </p:cNvPr>
            <p:cNvPicPr>
              <a:picLocks noChangeAspect="1"/>
            </p:cNvPicPr>
            <p:nvPr/>
          </p:nvPicPr>
          <p:blipFill>
            <a:blip r:embed="rId4"/>
            <a:stretch>
              <a:fillRect/>
            </a:stretch>
          </p:blipFill>
          <p:spPr>
            <a:xfrm>
              <a:off x="1490545" y="2890818"/>
              <a:ext cx="4737343" cy="2387723"/>
            </a:xfrm>
            <a:prstGeom prst="rect">
              <a:avLst/>
            </a:prstGeom>
          </p:spPr>
        </p:pic>
        <p:sp>
          <p:nvSpPr>
            <p:cNvPr id="10" name="文本框 9">
              <a:extLst>
                <a:ext uri="{FF2B5EF4-FFF2-40B4-BE49-F238E27FC236}">
                  <a16:creationId xmlns:a16="http://schemas.microsoft.com/office/drawing/2014/main" id="{148F5001-429B-7BDC-240C-8C7DB46F2488}"/>
                </a:ext>
              </a:extLst>
            </p:cNvPr>
            <p:cNvSpPr txBox="1"/>
            <p:nvPr/>
          </p:nvSpPr>
          <p:spPr>
            <a:xfrm>
              <a:off x="3625702" y="5329907"/>
              <a:ext cx="2841474" cy="923330"/>
            </a:xfrm>
            <a:prstGeom prst="rect">
              <a:avLst/>
            </a:prstGeom>
            <a:noFill/>
          </p:spPr>
          <p:txBody>
            <a:bodyPr wrap="square" rtlCol="0">
              <a:spAutoFit/>
            </a:bodyPr>
            <a:lstStyle/>
            <a:p>
              <a:r>
                <a:rPr lang="en-US" altLang="zh-CN" dirty="0"/>
                <a:t>2020</a:t>
              </a:r>
              <a:r>
                <a:rPr lang="zh-CN" altLang="en-US" dirty="0"/>
                <a:t>；</a:t>
              </a:r>
              <a:r>
                <a:rPr lang="en-US" altLang="zh-CN" dirty="0"/>
                <a:t>CSY2</a:t>
              </a:r>
            </a:p>
            <a:p>
              <a:r>
                <a:rPr lang="en-US" altLang="zh-CN" dirty="0"/>
                <a:t>L6</a:t>
              </a:r>
              <a:r>
                <a:rPr lang="zh-CN" altLang="en-US" dirty="0"/>
                <a:t>对</a:t>
              </a:r>
              <a:r>
                <a:rPr lang="en-US" altLang="zh-CN" dirty="0"/>
                <a:t>L4C</a:t>
              </a:r>
              <a:r>
                <a:rPr lang="zh-CN" altLang="en-US" dirty="0"/>
                <a:t>的</a:t>
              </a:r>
              <a:r>
                <a:rPr lang="en-US" altLang="zh-CN" dirty="0"/>
                <a:t>self-adjusted feedback</a:t>
              </a:r>
              <a:r>
                <a:rPr lang="zh-CN" altLang="en-US" dirty="0"/>
                <a:t>机制</a:t>
              </a:r>
            </a:p>
          </p:txBody>
        </p:sp>
      </p:grpSp>
      <p:grpSp>
        <p:nvGrpSpPr>
          <p:cNvPr id="11" name="组合 10">
            <a:extLst>
              <a:ext uri="{FF2B5EF4-FFF2-40B4-BE49-F238E27FC236}">
                <a16:creationId xmlns:a16="http://schemas.microsoft.com/office/drawing/2014/main" id="{E1D923A0-4C57-A93B-08DD-F9E4A89796B1}"/>
              </a:ext>
            </a:extLst>
          </p:cNvPr>
          <p:cNvGrpSpPr/>
          <p:nvPr/>
        </p:nvGrpSpPr>
        <p:grpSpPr>
          <a:xfrm>
            <a:off x="6858560" y="1049639"/>
            <a:ext cx="4253073" cy="1494641"/>
            <a:chOff x="5206915" y="164432"/>
            <a:chExt cx="4484729" cy="1537138"/>
          </a:xfrm>
        </p:grpSpPr>
        <p:pic>
          <p:nvPicPr>
            <p:cNvPr id="12" name="图片 11">
              <a:extLst>
                <a:ext uri="{FF2B5EF4-FFF2-40B4-BE49-F238E27FC236}">
                  <a16:creationId xmlns:a16="http://schemas.microsoft.com/office/drawing/2014/main" id="{66ECE465-51A2-85B9-CFB4-7D42882D4297}"/>
                </a:ext>
              </a:extLst>
            </p:cNvPr>
            <p:cNvPicPr>
              <a:picLocks noChangeAspect="1"/>
            </p:cNvPicPr>
            <p:nvPr/>
          </p:nvPicPr>
          <p:blipFill>
            <a:blip r:embed="rId5"/>
            <a:stretch>
              <a:fillRect/>
            </a:stretch>
          </p:blipFill>
          <p:spPr>
            <a:xfrm>
              <a:off x="5206915" y="164432"/>
              <a:ext cx="4484729" cy="1537138"/>
            </a:xfrm>
            <a:prstGeom prst="rect">
              <a:avLst/>
            </a:prstGeom>
          </p:spPr>
        </p:pic>
        <p:sp>
          <p:nvSpPr>
            <p:cNvPr id="13" name="星形: 五角 12">
              <a:extLst>
                <a:ext uri="{FF2B5EF4-FFF2-40B4-BE49-F238E27FC236}">
                  <a16:creationId xmlns:a16="http://schemas.microsoft.com/office/drawing/2014/main" id="{3B123AEC-5EB8-F3EA-505B-CDC75C6CC8E5}"/>
                </a:ext>
              </a:extLst>
            </p:cNvPr>
            <p:cNvSpPr/>
            <p:nvPr/>
          </p:nvSpPr>
          <p:spPr>
            <a:xfrm rot="772272">
              <a:off x="9090591" y="307732"/>
              <a:ext cx="548045" cy="537737"/>
            </a:xfrm>
            <a:prstGeom prst="star5">
              <a:avLst>
                <a:gd name="adj" fmla="val 14437"/>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850096EE-838B-23BE-462B-BD43FA0695E2}"/>
              </a:ext>
            </a:extLst>
          </p:cNvPr>
          <p:cNvSpPr txBox="1"/>
          <p:nvPr/>
        </p:nvSpPr>
        <p:spPr>
          <a:xfrm>
            <a:off x="7993625" y="2279819"/>
            <a:ext cx="3576556" cy="923330"/>
          </a:xfrm>
          <a:prstGeom prst="rect">
            <a:avLst/>
          </a:prstGeom>
          <a:noFill/>
        </p:spPr>
        <p:txBody>
          <a:bodyPr wrap="square" rtlCol="0">
            <a:spAutoFit/>
          </a:bodyPr>
          <a:lstStyle/>
          <a:p>
            <a:r>
              <a:rPr lang="en-US" altLang="zh-CN" dirty="0"/>
              <a:t>2021</a:t>
            </a:r>
            <a:r>
              <a:rPr lang="zh-CN" altLang="en-US" dirty="0"/>
              <a:t>；</a:t>
            </a:r>
            <a:r>
              <a:rPr lang="en-US" altLang="zh-CN" dirty="0"/>
              <a:t>L4C surround suppression</a:t>
            </a:r>
            <a:r>
              <a:rPr lang="zh-CN" altLang="en-US" dirty="0"/>
              <a:t>理论模型</a:t>
            </a:r>
            <a:r>
              <a:rPr lang="en-US" altLang="zh-CN" dirty="0"/>
              <a:t>(L6</a:t>
            </a:r>
            <a:r>
              <a:rPr lang="zh-CN" altLang="en-US" dirty="0"/>
              <a:t>内长程连接概率</a:t>
            </a:r>
            <a:r>
              <a:rPr lang="en-US" altLang="zh-CN" dirty="0"/>
              <a:t>+L6</a:t>
            </a:r>
            <a:r>
              <a:rPr lang="zh-CN" altLang="en-US" dirty="0"/>
              <a:t>对</a:t>
            </a:r>
            <a:r>
              <a:rPr lang="en-US" altLang="zh-CN" dirty="0"/>
              <a:t>L4</a:t>
            </a:r>
            <a:r>
              <a:rPr lang="zh-CN" altLang="en-US" dirty="0"/>
              <a:t>的反馈权重</a:t>
            </a:r>
            <a:r>
              <a:rPr lang="en-US" altLang="zh-CN" dirty="0"/>
              <a:t>)</a:t>
            </a:r>
            <a:endParaRPr lang="zh-CN" altLang="en-US" dirty="0"/>
          </a:p>
        </p:txBody>
      </p:sp>
      <p:pic>
        <p:nvPicPr>
          <p:cNvPr id="16" name="图片 15">
            <a:extLst>
              <a:ext uri="{FF2B5EF4-FFF2-40B4-BE49-F238E27FC236}">
                <a16:creationId xmlns:a16="http://schemas.microsoft.com/office/drawing/2014/main" id="{4DBED8A7-B6BE-D2F9-F957-C87DE6A00B49}"/>
              </a:ext>
            </a:extLst>
          </p:cNvPr>
          <p:cNvPicPr>
            <a:picLocks noChangeAspect="1"/>
          </p:cNvPicPr>
          <p:nvPr/>
        </p:nvPicPr>
        <p:blipFill>
          <a:blip r:embed="rId6"/>
          <a:stretch>
            <a:fillRect/>
          </a:stretch>
        </p:blipFill>
        <p:spPr>
          <a:xfrm>
            <a:off x="6858560" y="3593065"/>
            <a:ext cx="3753043" cy="2730640"/>
          </a:xfrm>
          <a:prstGeom prst="rect">
            <a:avLst/>
          </a:prstGeom>
        </p:spPr>
      </p:pic>
      <p:sp>
        <p:nvSpPr>
          <p:cNvPr id="17" name="文本框 16">
            <a:extLst>
              <a:ext uri="{FF2B5EF4-FFF2-40B4-BE49-F238E27FC236}">
                <a16:creationId xmlns:a16="http://schemas.microsoft.com/office/drawing/2014/main" id="{F591D0B3-1255-2740-C604-9B4B5D61EE26}"/>
              </a:ext>
            </a:extLst>
          </p:cNvPr>
          <p:cNvSpPr txBox="1"/>
          <p:nvPr/>
        </p:nvSpPr>
        <p:spPr>
          <a:xfrm>
            <a:off x="9988514" y="3651769"/>
            <a:ext cx="1581667" cy="1200329"/>
          </a:xfrm>
          <a:prstGeom prst="rect">
            <a:avLst/>
          </a:prstGeom>
          <a:noFill/>
        </p:spPr>
        <p:txBody>
          <a:bodyPr wrap="square" rtlCol="0">
            <a:spAutoFit/>
          </a:bodyPr>
          <a:lstStyle/>
          <a:p>
            <a:r>
              <a:rPr lang="en-US" altLang="zh-CN" dirty="0"/>
              <a:t>2017</a:t>
            </a:r>
            <a:r>
              <a:rPr lang="zh-CN" altLang="en-US" dirty="0"/>
              <a:t>；</a:t>
            </a:r>
            <a:endParaRPr lang="en-US" altLang="zh-CN" dirty="0"/>
          </a:p>
          <a:p>
            <a:r>
              <a:rPr lang="en-US" altLang="zh-CN" dirty="0"/>
              <a:t>L2/3 surround suppression</a:t>
            </a:r>
            <a:r>
              <a:rPr lang="zh-CN" altLang="en-US" dirty="0"/>
              <a:t>理论模型</a:t>
            </a:r>
          </a:p>
        </p:txBody>
      </p:sp>
      <p:pic>
        <p:nvPicPr>
          <p:cNvPr id="18" name="图片 17">
            <a:extLst>
              <a:ext uri="{FF2B5EF4-FFF2-40B4-BE49-F238E27FC236}">
                <a16:creationId xmlns:a16="http://schemas.microsoft.com/office/drawing/2014/main" id="{30E1E5DE-E433-ABD1-778A-B5B90470A687}"/>
              </a:ext>
            </a:extLst>
          </p:cNvPr>
          <p:cNvPicPr>
            <a:picLocks noChangeAspect="1"/>
          </p:cNvPicPr>
          <p:nvPr/>
        </p:nvPicPr>
        <p:blipFill>
          <a:blip r:embed="rId7"/>
          <a:stretch>
            <a:fillRect/>
          </a:stretch>
        </p:blipFill>
        <p:spPr>
          <a:xfrm>
            <a:off x="0" y="1935244"/>
            <a:ext cx="1499763" cy="2052083"/>
          </a:xfrm>
          <a:prstGeom prst="rect">
            <a:avLst/>
          </a:prstGeom>
        </p:spPr>
      </p:pic>
      <p:sp>
        <p:nvSpPr>
          <p:cNvPr id="22" name="文本框 21">
            <a:extLst>
              <a:ext uri="{FF2B5EF4-FFF2-40B4-BE49-F238E27FC236}">
                <a16:creationId xmlns:a16="http://schemas.microsoft.com/office/drawing/2014/main" id="{CF6FE8A0-ACDC-9473-7069-520E1755786A}"/>
              </a:ext>
            </a:extLst>
          </p:cNvPr>
          <p:cNvSpPr txBox="1"/>
          <p:nvPr/>
        </p:nvSpPr>
        <p:spPr>
          <a:xfrm>
            <a:off x="355452" y="163589"/>
            <a:ext cx="1004116" cy="646331"/>
          </a:xfrm>
          <a:prstGeom prst="rect">
            <a:avLst/>
          </a:prstGeom>
          <a:solidFill>
            <a:schemeClr val="accent3">
              <a:lumMod val="20000"/>
              <a:lumOff val="80000"/>
            </a:schemeClr>
          </a:solidFill>
          <a:ln>
            <a:noFill/>
          </a:ln>
        </p:spPr>
        <p:txBody>
          <a:bodyPr wrap="square" rtlCol="0">
            <a:spAutoFit/>
          </a:bodyPr>
          <a:lstStyle/>
          <a:p>
            <a:r>
              <a:rPr lang="zh-CN" altLang="en-US" b="1" dirty="0"/>
              <a:t>相关文献汇总</a:t>
            </a:r>
          </a:p>
        </p:txBody>
      </p:sp>
    </p:spTree>
    <p:extLst>
      <p:ext uri="{BB962C8B-B14F-4D97-AF65-F5344CB8AC3E}">
        <p14:creationId xmlns:p14="http://schemas.microsoft.com/office/powerpoint/2010/main" val="387985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81D77DF-D38C-5D6A-F614-A65C5CFBB757}"/>
              </a:ext>
            </a:extLst>
          </p:cNvPr>
          <p:cNvGrpSpPr/>
          <p:nvPr/>
        </p:nvGrpSpPr>
        <p:grpSpPr>
          <a:xfrm>
            <a:off x="6591798" y="2430591"/>
            <a:ext cx="1846165" cy="2268072"/>
            <a:chOff x="8656684" y="916950"/>
            <a:chExt cx="1853544" cy="2190451"/>
          </a:xfrm>
        </p:grpSpPr>
        <p:pic>
          <p:nvPicPr>
            <p:cNvPr id="11" name="图片 10">
              <a:extLst>
                <a:ext uri="{FF2B5EF4-FFF2-40B4-BE49-F238E27FC236}">
                  <a16:creationId xmlns:a16="http://schemas.microsoft.com/office/drawing/2014/main" id="{B61C4E54-0BFB-BA39-7EF5-3577F3463B60}"/>
                </a:ext>
              </a:extLst>
            </p:cNvPr>
            <p:cNvPicPr>
              <a:picLocks noChangeAspect="1"/>
            </p:cNvPicPr>
            <p:nvPr/>
          </p:nvPicPr>
          <p:blipFill>
            <a:blip r:embed="rId3"/>
            <a:stretch>
              <a:fillRect/>
            </a:stretch>
          </p:blipFill>
          <p:spPr>
            <a:xfrm>
              <a:off x="8656684" y="2839923"/>
              <a:ext cx="1853544" cy="267478"/>
            </a:xfrm>
            <a:prstGeom prst="rect">
              <a:avLst/>
            </a:prstGeom>
          </p:spPr>
        </p:pic>
        <p:pic>
          <p:nvPicPr>
            <p:cNvPr id="12" name="图片 11">
              <a:extLst>
                <a:ext uri="{FF2B5EF4-FFF2-40B4-BE49-F238E27FC236}">
                  <a16:creationId xmlns:a16="http://schemas.microsoft.com/office/drawing/2014/main" id="{DF826B84-97B3-7FE5-1E55-ECA731C68803}"/>
                </a:ext>
              </a:extLst>
            </p:cNvPr>
            <p:cNvPicPr>
              <a:picLocks noChangeAspect="1"/>
            </p:cNvPicPr>
            <p:nvPr/>
          </p:nvPicPr>
          <p:blipFill>
            <a:blip r:embed="rId4"/>
            <a:stretch>
              <a:fillRect/>
            </a:stretch>
          </p:blipFill>
          <p:spPr>
            <a:xfrm>
              <a:off x="8698783" y="916950"/>
              <a:ext cx="1811445" cy="1864587"/>
            </a:xfrm>
            <a:prstGeom prst="rect">
              <a:avLst/>
            </a:prstGeom>
          </p:spPr>
        </p:pic>
      </p:grpSp>
      <p:sp>
        <p:nvSpPr>
          <p:cNvPr id="4" name="对话气泡: 矩形 3">
            <a:extLst>
              <a:ext uri="{FF2B5EF4-FFF2-40B4-BE49-F238E27FC236}">
                <a16:creationId xmlns:a16="http://schemas.microsoft.com/office/drawing/2014/main" id="{3EF468E8-2E24-D14C-B408-C21A131B38B6}"/>
              </a:ext>
            </a:extLst>
          </p:cNvPr>
          <p:cNvSpPr/>
          <p:nvPr/>
        </p:nvSpPr>
        <p:spPr>
          <a:xfrm>
            <a:off x="8812467" y="1289215"/>
            <a:ext cx="2998533" cy="2163087"/>
          </a:xfrm>
          <a:prstGeom prst="wedgeRectCallout">
            <a:avLst>
              <a:gd name="adj1" fmla="val -65729"/>
              <a:gd name="adj2" fmla="val 9072"/>
            </a:avLst>
          </a:prstGeom>
          <a:noFill/>
          <a:ln w="412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668ABDF-C237-E8A2-C94B-C395E56D8272}"/>
              </a:ext>
            </a:extLst>
          </p:cNvPr>
          <p:cNvSpPr/>
          <p:nvPr/>
        </p:nvSpPr>
        <p:spPr>
          <a:xfrm>
            <a:off x="456366" y="1307101"/>
            <a:ext cx="6004062" cy="4068087"/>
          </a:xfrm>
          <a:prstGeom prst="roundRect">
            <a:avLst/>
          </a:prstGeom>
          <a:solidFill>
            <a:schemeClr val="accent3">
              <a:lumMod val="20000"/>
              <a:lumOff val="80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6D5447-D10C-F3C9-137F-D568B65218CC}"/>
              </a:ext>
            </a:extLst>
          </p:cNvPr>
          <p:cNvSpPr txBox="1"/>
          <p:nvPr/>
        </p:nvSpPr>
        <p:spPr>
          <a:xfrm>
            <a:off x="648300" y="1328308"/>
            <a:ext cx="5690930" cy="2985433"/>
          </a:xfrm>
          <a:prstGeom prst="rect">
            <a:avLst/>
          </a:prstGeom>
          <a:noFill/>
        </p:spPr>
        <p:txBody>
          <a:bodyPr wrap="square">
            <a:spAutoFit/>
          </a:bodyPr>
          <a:lstStyle/>
          <a:p>
            <a:pPr algn="ctr"/>
            <a:r>
              <a:rPr lang="en-US" altLang="zh-CN" sz="2400" b="1" dirty="0"/>
              <a:t>8</a:t>
            </a:r>
            <a:r>
              <a:rPr lang="zh-CN" altLang="en-US" sz="2400" b="1" dirty="0"/>
              <a:t>月份计划：</a:t>
            </a:r>
            <a:endParaRPr lang="en-US" altLang="zh-CN" sz="2400" b="1" dirty="0"/>
          </a:p>
          <a:p>
            <a:pPr algn="ctr"/>
            <a:endParaRPr lang="en-US" altLang="zh-CN" sz="2400" b="1" dirty="0"/>
          </a:p>
          <a:p>
            <a:pPr marL="342900" indent="-342900">
              <a:buFont typeface="Wingdings" panose="05000000000000000000" pitchFamily="2" charset="2"/>
              <a:buChar char="Ø"/>
            </a:pPr>
            <a:r>
              <a:rPr lang="zh-CN" altLang="en-US" sz="2000" b="1" dirty="0"/>
              <a:t>科研方面：构思在更具生物合理的</a:t>
            </a:r>
            <a:r>
              <a:rPr lang="en-US" altLang="zh-CN" sz="2000" b="1" dirty="0"/>
              <a:t>CSY</a:t>
            </a:r>
            <a:r>
              <a:rPr lang="zh-CN" altLang="en-US" sz="2000" b="1" dirty="0"/>
              <a:t>上建模</a:t>
            </a:r>
            <a:r>
              <a:rPr lang="en-US" altLang="zh-CN" sz="2000" b="1" dirty="0"/>
              <a:t>surround suppression</a:t>
            </a:r>
            <a:r>
              <a:rPr lang="zh-CN" altLang="en-US" sz="2000" b="1" dirty="0"/>
              <a:t>：</a:t>
            </a:r>
            <a:endParaRPr lang="en-US" altLang="zh-CN" sz="2000" b="1" dirty="0"/>
          </a:p>
          <a:p>
            <a:r>
              <a:rPr lang="en-US" altLang="zh-CN" sz="2000" b="1" dirty="0"/>
              <a:t>1. </a:t>
            </a:r>
            <a:r>
              <a:rPr lang="zh-CN" altLang="en-US" sz="2000" b="1" dirty="0"/>
              <a:t>继续细读论文</a:t>
            </a:r>
            <a:r>
              <a:rPr lang="en-US" altLang="zh-CN" sz="2000" b="1" dirty="0"/>
              <a:t>[1]</a:t>
            </a:r>
            <a:r>
              <a:rPr lang="zh-CN" altLang="en-US" sz="2000" b="1" dirty="0"/>
              <a:t>的细节及其他涉及</a:t>
            </a:r>
            <a:r>
              <a:rPr lang="en-US" altLang="zh-CN" sz="2000" b="1" dirty="0"/>
              <a:t>surround suppression</a:t>
            </a:r>
            <a:r>
              <a:rPr lang="zh-CN" altLang="en-US" sz="2000" b="1" dirty="0"/>
              <a:t>的重要论文，掌握其所涉及到的其他重要概念等；</a:t>
            </a:r>
            <a:endParaRPr lang="en-US" altLang="zh-CN" sz="2000" b="1" dirty="0"/>
          </a:p>
          <a:p>
            <a:r>
              <a:rPr lang="en-US" altLang="zh-CN" sz="2000" b="1" dirty="0"/>
              <a:t>2. </a:t>
            </a:r>
            <a:r>
              <a:rPr lang="zh-CN" altLang="en-US" sz="2000" b="1" dirty="0"/>
              <a:t>查找一些生物实验数据</a:t>
            </a:r>
            <a:r>
              <a:rPr lang="en-US" altLang="zh-CN" sz="2000" b="1" dirty="0"/>
              <a:t>(macaque, cat……)</a:t>
            </a:r>
            <a:r>
              <a:rPr lang="zh-CN" altLang="en-US" sz="2000" b="1" dirty="0"/>
              <a:t> 例如：</a:t>
            </a:r>
            <a:r>
              <a:rPr lang="en-US" altLang="zh-CN" sz="2000" b="1" dirty="0"/>
              <a:t>L6</a:t>
            </a:r>
            <a:r>
              <a:rPr lang="zh-CN" altLang="en-US" sz="2000" b="1" dirty="0"/>
              <a:t>神经元类型以及其对</a:t>
            </a:r>
            <a:r>
              <a:rPr lang="en-US" altLang="zh-CN" sz="2000" b="1" dirty="0"/>
              <a:t>L4</a:t>
            </a:r>
            <a:r>
              <a:rPr lang="zh-CN" altLang="en-US" sz="2000" b="1" dirty="0"/>
              <a:t>的特异性投射数据</a:t>
            </a:r>
            <a:r>
              <a:rPr lang="zh-CN" altLang="en-US" sz="2000" b="1"/>
              <a:t>等。</a:t>
            </a:r>
            <a:endParaRPr lang="en-US" altLang="zh-CN" sz="2000" b="1" dirty="0"/>
          </a:p>
        </p:txBody>
      </p:sp>
      <p:grpSp>
        <p:nvGrpSpPr>
          <p:cNvPr id="13" name="组合 12">
            <a:extLst>
              <a:ext uri="{FF2B5EF4-FFF2-40B4-BE49-F238E27FC236}">
                <a16:creationId xmlns:a16="http://schemas.microsoft.com/office/drawing/2014/main" id="{DC6A8EE8-0928-9D63-35DD-DD98EB893BA2}"/>
              </a:ext>
            </a:extLst>
          </p:cNvPr>
          <p:cNvGrpSpPr/>
          <p:nvPr/>
        </p:nvGrpSpPr>
        <p:grpSpPr>
          <a:xfrm>
            <a:off x="8952166" y="1405427"/>
            <a:ext cx="2719133" cy="1930661"/>
            <a:chOff x="1910993" y="2136329"/>
            <a:chExt cx="3780436" cy="3166831"/>
          </a:xfrm>
        </p:grpSpPr>
        <p:pic>
          <p:nvPicPr>
            <p:cNvPr id="14" name="图片 13">
              <a:extLst>
                <a:ext uri="{FF2B5EF4-FFF2-40B4-BE49-F238E27FC236}">
                  <a16:creationId xmlns:a16="http://schemas.microsoft.com/office/drawing/2014/main" id="{8023E6E9-9503-645F-C261-759695369910}"/>
                </a:ext>
              </a:extLst>
            </p:cNvPr>
            <p:cNvPicPr>
              <a:picLocks noChangeAspect="1"/>
            </p:cNvPicPr>
            <p:nvPr/>
          </p:nvPicPr>
          <p:blipFill>
            <a:blip r:embed="rId5"/>
            <a:stretch>
              <a:fillRect/>
            </a:stretch>
          </p:blipFill>
          <p:spPr>
            <a:xfrm>
              <a:off x="2218648" y="2136329"/>
              <a:ext cx="3138461" cy="1688141"/>
            </a:xfrm>
            <a:prstGeom prst="rect">
              <a:avLst/>
            </a:prstGeom>
          </p:spPr>
        </p:pic>
        <p:pic>
          <p:nvPicPr>
            <p:cNvPr id="15" name="图片 14">
              <a:extLst>
                <a:ext uri="{FF2B5EF4-FFF2-40B4-BE49-F238E27FC236}">
                  <a16:creationId xmlns:a16="http://schemas.microsoft.com/office/drawing/2014/main" id="{7A396D38-4C91-DC7D-F1C7-06E2B6B6E921}"/>
                </a:ext>
              </a:extLst>
            </p:cNvPr>
            <p:cNvPicPr>
              <a:picLocks noChangeAspect="1"/>
            </p:cNvPicPr>
            <p:nvPr/>
          </p:nvPicPr>
          <p:blipFill>
            <a:blip r:embed="rId6"/>
            <a:stretch>
              <a:fillRect/>
            </a:stretch>
          </p:blipFill>
          <p:spPr>
            <a:xfrm>
              <a:off x="1910993" y="3947134"/>
              <a:ext cx="3780436" cy="1356026"/>
            </a:xfrm>
            <a:prstGeom prst="rect">
              <a:avLst/>
            </a:prstGeom>
          </p:spPr>
        </p:pic>
      </p:grpSp>
      <p:sp>
        <p:nvSpPr>
          <p:cNvPr id="16" name="对话气泡: 矩形 15">
            <a:extLst>
              <a:ext uri="{FF2B5EF4-FFF2-40B4-BE49-F238E27FC236}">
                <a16:creationId xmlns:a16="http://schemas.microsoft.com/office/drawing/2014/main" id="{D2B8A26F-F33D-77F2-5A91-7E2D380569F1}"/>
              </a:ext>
            </a:extLst>
          </p:cNvPr>
          <p:cNvSpPr/>
          <p:nvPr/>
        </p:nvSpPr>
        <p:spPr>
          <a:xfrm>
            <a:off x="8812467" y="3619501"/>
            <a:ext cx="2998533" cy="1485900"/>
          </a:xfrm>
          <a:prstGeom prst="wedgeRectCallout">
            <a:avLst>
              <a:gd name="adj1" fmla="val -70812"/>
              <a:gd name="adj2" fmla="val -69179"/>
            </a:avLst>
          </a:prstGeom>
          <a:noFill/>
          <a:ln w="412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02F2D2D-2675-156B-4666-BAC1225A316E}"/>
              </a:ext>
            </a:extLst>
          </p:cNvPr>
          <p:cNvSpPr txBox="1"/>
          <p:nvPr/>
        </p:nvSpPr>
        <p:spPr>
          <a:xfrm>
            <a:off x="9344944" y="3899587"/>
            <a:ext cx="1933575" cy="923330"/>
          </a:xfrm>
          <a:prstGeom prst="rect">
            <a:avLst/>
          </a:prstGeom>
          <a:noFill/>
        </p:spPr>
        <p:txBody>
          <a:bodyPr wrap="square">
            <a:spAutoFit/>
          </a:bodyPr>
          <a:lstStyle/>
          <a:p>
            <a:r>
              <a:rPr lang="en-US" altLang="zh-CN" sz="1800" b="1" dirty="0"/>
              <a:t>L6</a:t>
            </a:r>
            <a:r>
              <a:rPr lang="zh-CN" altLang="en-US" sz="1800" b="1" dirty="0"/>
              <a:t>内部的连接以及</a:t>
            </a:r>
            <a:r>
              <a:rPr lang="en-US" altLang="zh-CN" sz="1800" b="1" dirty="0"/>
              <a:t>L6E</a:t>
            </a:r>
            <a:r>
              <a:rPr lang="zh-CN" altLang="en-US" sz="1800" b="1" dirty="0"/>
              <a:t>到</a:t>
            </a:r>
            <a:r>
              <a:rPr lang="en-US" altLang="zh-CN" sz="1800" b="1" dirty="0"/>
              <a:t>L4E</a:t>
            </a:r>
            <a:r>
              <a:rPr lang="zh-CN" altLang="en-US" sz="1800" b="1" dirty="0"/>
              <a:t>和</a:t>
            </a:r>
            <a:r>
              <a:rPr lang="en-US" altLang="zh-CN" sz="1800" b="1" dirty="0"/>
              <a:t>I</a:t>
            </a:r>
            <a:r>
              <a:rPr lang="zh-CN" altLang="en-US" sz="1800" b="1" dirty="0"/>
              <a:t>的连接数据？？？</a:t>
            </a:r>
            <a:endParaRPr lang="zh-CN" altLang="en-US" dirty="0"/>
          </a:p>
        </p:txBody>
      </p:sp>
      <p:sp>
        <p:nvSpPr>
          <p:cNvPr id="19" name="文本框 18">
            <a:extLst>
              <a:ext uri="{FF2B5EF4-FFF2-40B4-BE49-F238E27FC236}">
                <a16:creationId xmlns:a16="http://schemas.microsoft.com/office/drawing/2014/main" id="{ED5A0CE3-46DA-D799-384B-BFEF1FF1CE87}"/>
              </a:ext>
            </a:extLst>
          </p:cNvPr>
          <p:cNvSpPr txBox="1"/>
          <p:nvPr/>
        </p:nvSpPr>
        <p:spPr>
          <a:xfrm>
            <a:off x="367640" y="5864228"/>
            <a:ext cx="6547756" cy="830997"/>
          </a:xfrm>
          <a:prstGeom prst="rect">
            <a:avLst/>
          </a:prstGeom>
          <a:noFill/>
        </p:spPr>
        <p:txBody>
          <a:bodyPr wrap="square">
            <a:spAutoFit/>
          </a:bodyPr>
          <a:lstStyle/>
          <a:p>
            <a:r>
              <a:rPr lang="en-US" altLang="zh-CN" sz="1600" dirty="0"/>
              <a:t>[1] Li Y, Young L S. Unraveling the mechanisms of surround suppression in early visual processing[J]. </a:t>
            </a:r>
            <a:r>
              <a:rPr lang="en-US" altLang="zh-CN" sz="1600" dirty="0" err="1"/>
              <a:t>PLoS</a:t>
            </a:r>
            <a:r>
              <a:rPr lang="en-US" altLang="zh-CN" sz="1600" dirty="0"/>
              <a:t> computational biology, 2021, 17(4): e1008916.</a:t>
            </a:r>
            <a:endParaRPr lang="zh-CN" altLang="en-US" sz="1600" dirty="0"/>
          </a:p>
        </p:txBody>
      </p:sp>
    </p:spTree>
    <p:extLst>
      <p:ext uri="{BB962C8B-B14F-4D97-AF65-F5344CB8AC3E}">
        <p14:creationId xmlns:p14="http://schemas.microsoft.com/office/powerpoint/2010/main" val="104895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B1A50F5-0C84-53A0-315D-4BD5000ADEEB}"/>
              </a:ext>
            </a:extLst>
          </p:cNvPr>
          <p:cNvSpPr txBox="1"/>
          <p:nvPr/>
        </p:nvSpPr>
        <p:spPr>
          <a:xfrm>
            <a:off x="703666" y="646479"/>
            <a:ext cx="4627563" cy="2400657"/>
          </a:xfrm>
          <a:prstGeom prst="rect">
            <a:avLst/>
          </a:prstGeom>
          <a:solidFill>
            <a:schemeClr val="accent3">
              <a:lumMod val="20000"/>
              <a:lumOff val="80000"/>
            </a:schemeClr>
          </a:solidFill>
        </p:spPr>
        <p:txBody>
          <a:bodyPr wrap="square">
            <a:spAutoFit/>
          </a:bodyPr>
          <a:lstStyle/>
          <a:p>
            <a:pPr algn="ctr"/>
            <a:r>
              <a:rPr lang="en-US" altLang="zh-CN" sz="2400" dirty="0">
                <a:latin typeface="Microsoft YaHei" panose="020B0503020204020204" pitchFamily="34" charset="-122"/>
                <a:ea typeface="Microsoft YaHei" panose="020B0503020204020204" pitchFamily="34" charset="-122"/>
                <a:sym typeface="+mn-ea"/>
              </a:rPr>
              <a:t>6</a:t>
            </a:r>
            <a:r>
              <a:rPr lang="zh-CN" altLang="en-US" sz="2400" dirty="0">
                <a:latin typeface="Microsoft YaHei" panose="020B0503020204020204" pitchFamily="34" charset="-122"/>
                <a:ea typeface="Microsoft YaHei" panose="020B0503020204020204" pitchFamily="34" charset="-122"/>
                <a:sym typeface="+mn-ea"/>
              </a:rPr>
              <a:t>月</a:t>
            </a:r>
            <a:endParaRPr lang="en-US" altLang="zh-CN" sz="24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sym typeface="+mn-ea"/>
              </a:rPr>
              <a:t>围绕“灵长类猕猴</a:t>
            </a:r>
            <a:r>
              <a:rPr lang="en-US" altLang="zh-CN" dirty="0">
                <a:latin typeface="Microsoft YaHei" panose="020B0503020204020204" pitchFamily="34" charset="-122"/>
                <a:ea typeface="Microsoft YaHei" panose="020B0503020204020204" pitchFamily="34" charset="-122"/>
                <a:sym typeface="+mn-ea"/>
              </a:rPr>
              <a:t>V1</a:t>
            </a:r>
            <a:r>
              <a:rPr lang="zh-CN" altLang="en-US" dirty="0">
                <a:latin typeface="Microsoft YaHei" panose="020B0503020204020204" pitchFamily="34" charset="-122"/>
                <a:ea typeface="Microsoft YaHei" panose="020B0503020204020204" pitchFamily="34" charset="-122"/>
                <a:sym typeface="+mn-ea"/>
              </a:rPr>
              <a:t>”继续开展调研，侧重近</a:t>
            </a:r>
            <a:r>
              <a:rPr lang="en-US" altLang="zh-CN" dirty="0">
                <a:latin typeface="Microsoft YaHei" panose="020B0503020204020204" pitchFamily="34" charset="-122"/>
                <a:ea typeface="Microsoft YaHei" panose="020B0503020204020204" pitchFamily="34" charset="-122"/>
                <a:sym typeface="+mn-ea"/>
              </a:rPr>
              <a:t>10</a:t>
            </a:r>
            <a:r>
              <a:rPr lang="zh-CN" altLang="en-US" dirty="0">
                <a:latin typeface="Microsoft YaHei" panose="020B0503020204020204" pitchFamily="34" charset="-122"/>
                <a:ea typeface="Microsoft YaHei" panose="020B0503020204020204" pitchFamily="34" charset="-122"/>
                <a:sym typeface="+mn-ea"/>
              </a:rPr>
              <a:t>年最新研究成果</a:t>
            </a:r>
            <a:endParaRPr lang="en-US" altLang="zh-CN" dirty="0">
              <a:latin typeface="Microsoft YaHei" panose="020B0503020204020204" pitchFamily="34" charset="-122"/>
              <a:ea typeface="Microsoft YaHei" panose="020B0503020204020204" pitchFamily="34" charset="-122"/>
              <a:sym typeface="+mn-ea"/>
            </a:endParaRPr>
          </a:p>
          <a:p>
            <a:r>
              <a:rPr lang="zh-CN" altLang="en-US" sz="1800" dirty="0">
                <a:latin typeface="Microsoft YaHei" panose="020B0503020204020204" pitchFamily="34" charset="-122"/>
                <a:ea typeface="Microsoft YaHei" panose="020B0503020204020204" pitchFamily="34" charset="-122"/>
                <a:sym typeface="+mn-ea"/>
              </a:rPr>
              <a:t>目的：</a:t>
            </a:r>
            <a:endParaRPr lang="en-US" altLang="zh-CN" sz="1800" dirty="0">
              <a:latin typeface="Microsoft YaHei" panose="020B0503020204020204" pitchFamily="34" charset="-122"/>
              <a:ea typeface="Microsoft YaHei" panose="020B0503020204020204" pitchFamily="34" charset="-122"/>
              <a:sym typeface="+mn-ea"/>
            </a:endParaRPr>
          </a:p>
          <a:p>
            <a:pPr marL="342900" indent="-342900">
              <a:buAutoNum type="arabicPeriod"/>
            </a:pPr>
            <a:r>
              <a:rPr lang="zh-CN" altLang="en-US" dirty="0">
                <a:latin typeface="Microsoft YaHei" panose="020B0503020204020204" pitchFamily="34" charset="-122"/>
                <a:ea typeface="Microsoft YaHei" panose="020B0503020204020204" pitchFamily="34" charset="-122"/>
                <a:sym typeface="+mn-ea"/>
              </a:rPr>
              <a:t>加深对灵长类</a:t>
            </a:r>
            <a:r>
              <a:rPr lang="en-US" altLang="zh-CN" dirty="0">
                <a:latin typeface="Microsoft YaHei" panose="020B0503020204020204" pitchFamily="34" charset="-122"/>
                <a:ea typeface="Microsoft YaHei" panose="020B0503020204020204" pitchFamily="34" charset="-122"/>
                <a:sym typeface="+mn-ea"/>
              </a:rPr>
              <a:t>V1</a:t>
            </a:r>
            <a:r>
              <a:rPr lang="zh-CN" altLang="en-US" dirty="0">
                <a:latin typeface="Microsoft YaHei" panose="020B0503020204020204" pitchFamily="34" charset="-122"/>
                <a:ea typeface="Microsoft YaHei" panose="020B0503020204020204" pitchFamily="34" charset="-122"/>
                <a:sym typeface="+mn-ea"/>
              </a:rPr>
              <a:t>各方面</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微环路结构、细胞选择性、功能图等</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的认知</a:t>
            </a:r>
            <a:endParaRPr lang="en-US" altLang="zh-CN" dirty="0">
              <a:latin typeface="Microsoft YaHei" panose="020B0503020204020204" pitchFamily="34" charset="-122"/>
              <a:ea typeface="Microsoft YaHei" panose="020B0503020204020204" pitchFamily="34" charset="-122"/>
              <a:sym typeface="+mn-ea"/>
            </a:endParaRPr>
          </a:p>
          <a:p>
            <a:pPr marL="342900" indent="-342900">
              <a:buAutoNum type="arabicPeriod"/>
            </a:pPr>
            <a:r>
              <a:rPr lang="zh-CN" altLang="en-US" dirty="0">
                <a:latin typeface="Microsoft YaHei" panose="020B0503020204020204" pitchFamily="34" charset="-122"/>
                <a:ea typeface="Microsoft YaHei" panose="020B0503020204020204" pitchFamily="34" charset="-122"/>
                <a:sym typeface="+mn-ea"/>
              </a:rPr>
              <a:t>找到一个合适的灵长类</a:t>
            </a:r>
            <a:r>
              <a:rPr lang="en-US" altLang="zh-CN" dirty="0">
                <a:latin typeface="Microsoft YaHei" panose="020B0503020204020204" pitchFamily="34" charset="-122"/>
                <a:ea typeface="Microsoft YaHei" panose="020B0503020204020204" pitchFamily="34" charset="-122"/>
                <a:sym typeface="+mn-ea"/>
              </a:rPr>
              <a:t>V1</a:t>
            </a:r>
            <a:r>
              <a:rPr lang="zh-CN" altLang="en-US" dirty="0">
                <a:latin typeface="Microsoft YaHei" panose="020B0503020204020204" pitchFamily="34" charset="-122"/>
                <a:ea typeface="Microsoft YaHei" panose="020B0503020204020204" pitchFamily="34" charset="-122"/>
                <a:sym typeface="+mn-ea"/>
              </a:rPr>
              <a:t>模型</a:t>
            </a:r>
            <a:r>
              <a:rPr lang="en-US" altLang="zh-CN" dirty="0">
                <a:latin typeface="Microsoft YaHei" panose="020B0503020204020204" pitchFamily="34" charset="-122"/>
                <a:ea typeface="Microsoft YaHei" panose="020B0503020204020204" pitchFamily="34" charset="-122"/>
                <a:sym typeface="+mn-ea"/>
              </a:rPr>
              <a:t>CSY</a:t>
            </a:r>
            <a:r>
              <a:rPr lang="zh-CN" altLang="en-US" dirty="0">
                <a:latin typeface="Microsoft YaHei" panose="020B0503020204020204" pitchFamily="34" charset="-122"/>
                <a:ea typeface="Microsoft YaHei" panose="020B0503020204020204" pitchFamily="34" charset="-122"/>
                <a:sym typeface="+mn-ea"/>
              </a:rPr>
              <a:t>，作为千万级</a:t>
            </a:r>
            <a:r>
              <a:rPr lang="en-US" altLang="zh-CN" dirty="0">
                <a:latin typeface="Microsoft YaHei" panose="020B0503020204020204" pitchFamily="34" charset="-122"/>
                <a:ea typeface="Microsoft YaHei" panose="020B0503020204020204" pitchFamily="34" charset="-122"/>
                <a:sym typeface="+mn-ea"/>
              </a:rPr>
              <a:t>V1</a:t>
            </a:r>
            <a:r>
              <a:rPr lang="zh-CN" altLang="en-US" dirty="0">
                <a:latin typeface="Microsoft YaHei" panose="020B0503020204020204" pitchFamily="34" charset="-122"/>
                <a:ea typeface="Microsoft YaHei" panose="020B0503020204020204" pitchFamily="34" charset="-122"/>
                <a:sym typeface="+mn-ea"/>
              </a:rPr>
              <a:t>模型的</a:t>
            </a:r>
            <a:r>
              <a:rPr lang="en-US" altLang="zh-CN" dirty="0">
                <a:latin typeface="Microsoft YaHei" panose="020B0503020204020204" pitchFamily="34" charset="-122"/>
                <a:ea typeface="Microsoft YaHei" panose="020B0503020204020204" pitchFamily="34" charset="-122"/>
                <a:sym typeface="+mn-ea"/>
              </a:rPr>
              <a:t>blueprint</a:t>
            </a:r>
          </a:p>
        </p:txBody>
      </p:sp>
      <p:sp>
        <p:nvSpPr>
          <p:cNvPr id="20" name="文本框 19">
            <a:extLst>
              <a:ext uri="{FF2B5EF4-FFF2-40B4-BE49-F238E27FC236}">
                <a16:creationId xmlns:a16="http://schemas.microsoft.com/office/drawing/2014/main" id="{E35D5338-A81C-6444-A0A5-8A588EF423ED}"/>
              </a:ext>
            </a:extLst>
          </p:cNvPr>
          <p:cNvSpPr txBox="1"/>
          <p:nvPr/>
        </p:nvSpPr>
        <p:spPr>
          <a:xfrm>
            <a:off x="1419508" y="3590704"/>
            <a:ext cx="4901039" cy="2585323"/>
          </a:xfrm>
          <a:prstGeom prst="rect">
            <a:avLst/>
          </a:prstGeom>
          <a:solidFill>
            <a:schemeClr val="accent3">
              <a:lumMod val="20000"/>
              <a:lumOff val="80000"/>
            </a:schemeClr>
          </a:solidFill>
        </p:spPr>
        <p:txBody>
          <a:bodyPr wrap="square">
            <a:spAutoFit/>
          </a:bodyP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7" name="箭头: 右 6">
            <a:extLst>
              <a:ext uri="{FF2B5EF4-FFF2-40B4-BE49-F238E27FC236}">
                <a16:creationId xmlns:a16="http://schemas.microsoft.com/office/drawing/2014/main" id="{7F7E4BF7-6327-F124-5950-6C6A61FC1921}"/>
              </a:ext>
            </a:extLst>
          </p:cNvPr>
          <p:cNvSpPr/>
          <p:nvPr/>
        </p:nvSpPr>
        <p:spPr>
          <a:xfrm>
            <a:off x="5408648" y="1585373"/>
            <a:ext cx="634115" cy="461665"/>
          </a:xfrm>
          <a:prstGeom prst="rightArrow">
            <a:avLst/>
          </a:prstGeom>
          <a:noFill/>
          <a:ln w="60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Vector Monkeys Apes Breed Rare Animal Set of Cartoon Macaque Nature Primate  Monkey Chimpanzee and Orangutan Primate Stock Vector - Illustration of  character, breed: 111886828">
            <a:extLst>
              <a:ext uri="{FF2B5EF4-FFF2-40B4-BE49-F238E27FC236}">
                <a16:creationId xmlns:a16="http://schemas.microsoft.com/office/drawing/2014/main" id="{CF42B924-F82E-25A4-3EFF-9D78D9619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507" y="3590704"/>
            <a:ext cx="2309218" cy="258532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Schematic localization of visual pathways in the macaque monkey brain,... |  Download Scientific Diagram">
            <a:extLst>
              <a:ext uri="{FF2B5EF4-FFF2-40B4-BE49-F238E27FC236}">
                <a16:creationId xmlns:a16="http://schemas.microsoft.com/office/drawing/2014/main" id="{50AFB648-684C-2240-A838-A7CB2EE2548A}"/>
              </a:ext>
            </a:extLst>
          </p:cNvPr>
          <p:cNvSpPr>
            <a:spLocks noChangeAspect="1" noChangeArrowheads="1"/>
          </p:cNvSpPr>
          <p:nvPr/>
        </p:nvSpPr>
        <p:spPr bwMode="auto">
          <a:xfrm>
            <a:off x="6128046" y="70683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854C1DFA-BF5D-2098-E925-1AA11AAA9E46}"/>
              </a:ext>
            </a:extLst>
          </p:cNvPr>
          <p:cNvSpPr txBox="1"/>
          <p:nvPr/>
        </p:nvSpPr>
        <p:spPr>
          <a:xfrm>
            <a:off x="6149239" y="978769"/>
            <a:ext cx="5537200" cy="2000548"/>
          </a:xfrm>
          <a:prstGeom prst="rect">
            <a:avLst/>
          </a:prstGeom>
          <a:solidFill>
            <a:srgbClr val="FDEBD7">
              <a:alpha val="55000"/>
            </a:srgbClr>
          </a:solid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sym typeface="+mn-ea"/>
              </a:rPr>
              <a:t>7</a:t>
            </a:r>
            <a:r>
              <a:rPr lang="zh-CN" altLang="en-US" sz="2400" dirty="0">
                <a:latin typeface="Microsoft YaHei" panose="020B0503020204020204" pitchFamily="34" charset="-122"/>
                <a:ea typeface="Microsoft YaHei" panose="020B0503020204020204" pitchFamily="34" charset="-122"/>
                <a:sym typeface="+mn-ea"/>
              </a:rPr>
              <a:t>月</a:t>
            </a:r>
            <a:endParaRPr lang="en-US" altLang="zh-CN" sz="2400" dirty="0">
              <a:latin typeface="Microsoft YaHei" panose="020B0503020204020204" pitchFamily="34" charset="-122"/>
              <a:ea typeface="Microsoft YaHei" panose="020B0503020204020204" pitchFamily="34" charset="-122"/>
              <a:sym typeface="+mn-ea"/>
            </a:endParaRPr>
          </a:p>
          <a:p>
            <a:r>
              <a:rPr lang="zh-CN" altLang="en-US" sz="2000" dirty="0">
                <a:latin typeface="Microsoft YaHei" panose="020B0503020204020204" pitchFamily="34" charset="-122"/>
                <a:ea typeface="Microsoft YaHei" panose="020B0503020204020204" pitchFamily="34" charset="-122"/>
                <a:sym typeface="+mn-ea"/>
              </a:rPr>
              <a:t>以</a:t>
            </a:r>
            <a:r>
              <a:rPr lang="en-US" altLang="zh-CN" sz="2000" dirty="0">
                <a:latin typeface="Microsoft YaHei" panose="020B0503020204020204" pitchFamily="34" charset="-122"/>
                <a:ea typeface="Microsoft YaHei" panose="020B0503020204020204" pitchFamily="34" charset="-122"/>
                <a:sym typeface="+mn-ea"/>
              </a:rPr>
              <a:t>CSY</a:t>
            </a:r>
            <a:r>
              <a:rPr lang="zh-CN" altLang="en-US" sz="2000" dirty="0">
                <a:latin typeface="Microsoft YaHei" panose="020B0503020204020204" pitchFamily="34" charset="-122"/>
                <a:ea typeface="Microsoft YaHei" panose="020B0503020204020204" pitchFamily="34" charset="-122"/>
                <a:sym typeface="+mn-ea"/>
              </a:rPr>
              <a:t>模型为起点，开展学习和调研工作；</a:t>
            </a:r>
            <a:endParaRPr lang="en-US" altLang="zh-CN" sz="2000" dirty="0">
              <a:latin typeface="Microsoft YaHei" panose="020B0503020204020204" pitchFamily="34" charset="-122"/>
              <a:ea typeface="Microsoft YaHei" panose="020B0503020204020204" pitchFamily="34" charset="-122"/>
              <a:sym typeface="+mn-ea"/>
            </a:endParaRPr>
          </a:p>
          <a:p>
            <a:r>
              <a:rPr lang="zh-CN" altLang="en-US" sz="2000" dirty="0">
                <a:latin typeface="Microsoft YaHei" panose="020B0503020204020204" pitchFamily="34" charset="-122"/>
                <a:ea typeface="Microsoft YaHei" panose="020B0503020204020204" pitchFamily="34" charset="-122"/>
                <a:sym typeface="+mn-ea"/>
              </a:rPr>
              <a:t>目的：</a:t>
            </a:r>
            <a:endParaRPr lang="en-US" altLang="zh-CN" sz="2000" dirty="0">
              <a:latin typeface="Microsoft YaHei" panose="020B0503020204020204" pitchFamily="34" charset="-122"/>
              <a:ea typeface="Microsoft YaHei" panose="020B0503020204020204" pitchFamily="34" charset="-122"/>
              <a:sym typeface="+mn-ea"/>
            </a:endParaRPr>
          </a:p>
          <a:p>
            <a:pPr marL="457200" indent="-457200">
              <a:buFontTx/>
              <a:buAutoNum type="arabicPeriod"/>
            </a:pPr>
            <a:r>
              <a:rPr lang="zh-CN" altLang="en-US" sz="2000" dirty="0">
                <a:latin typeface="Microsoft YaHei" panose="020B0503020204020204" pitchFamily="34" charset="-122"/>
                <a:ea typeface="Microsoft YaHei" panose="020B0503020204020204" pitchFamily="34" charset="-122"/>
                <a:sym typeface="+mn-ea"/>
              </a:rPr>
              <a:t>总览与</a:t>
            </a:r>
            <a:r>
              <a:rPr lang="en-US" altLang="zh-CN" sz="2000" dirty="0">
                <a:latin typeface="Microsoft YaHei" panose="020B0503020204020204" pitchFamily="34" charset="-122"/>
                <a:ea typeface="Microsoft YaHei" panose="020B0503020204020204" pitchFamily="34" charset="-122"/>
                <a:sym typeface="+mn-ea"/>
              </a:rPr>
              <a:t>CSY</a:t>
            </a:r>
            <a:r>
              <a:rPr lang="zh-CN" altLang="en-US" sz="2000" dirty="0">
                <a:latin typeface="Microsoft YaHei" panose="020B0503020204020204" pitchFamily="34" charset="-122"/>
                <a:ea typeface="Microsoft YaHei" panose="020B0503020204020204" pitchFamily="34" charset="-122"/>
                <a:sym typeface="+mn-ea"/>
              </a:rPr>
              <a:t>相关的后续工作及其特点，借鉴前人的研究思路；</a:t>
            </a:r>
            <a:endParaRPr lang="en-US" altLang="zh-CN" sz="2000" dirty="0">
              <a:latin typeface="Microsoft YaHei" panose="020B0503020204020204" pitchFamily="34" charset="-122"/>
              <a:ea typeface="Microsoft YaHei" panose="020B0503020204020204" pitchFamily="34" charset="-122"/>
              <a:sym typeface="+mn-ea"/>
            </a:endParaRPr>
          </a:p>
          <a:p>
            <a:pPr marL="457200" indent="-457200">
              <a:buAutoNum type="arabicPeriod"/>
            </a:pPr>
            <a:r>
              <a:rPr lang="zh-CN" altLang="en-US" sz="2000" dirty="0">
                <a:latin typeface="Microsoft YaHei" panose="020B0503020204020204" pitchFamily="34" charset="-122"/>
                <a:ea typeface="Microsoft YaHei" panose="020B0503020204020204" pitchFamily="34" charset="-122"/>
                <a:sym typeface="+mn-ea"/>
              </a:rPr>
              <a:t>思考基于</a:t>
            </a:r>
            <a:r>
              <a:rPr lang="en-US" altLang="zh-CN" sz="2000" dirty="0">
                <a:latin typeface="Microsoft YaHei" panose="020B0503020204020204" pitchFamily="34" charset="-122"/>
                <a:ea typeface="Microsoft YaHei" panose="020B0503020204020204" pitchFamily="34" charset="-122"/>
                <a:sym typeface="+mn-ea"/>
              </a:rPr>
              <a:t>CSY</a:t>
            </a:r>
            <a:r>
              <a:rPr lang="zh-CN" altLang="en-US" sz="2000" dirty="0">
                <a:latin typeface="Microsoft YaHei" panose="020B0503020204020204" pitchFamily="34" charset="-122"/>
                <a:ea typeface="Microsoft YaHei" panose="020B0503020204020204" pitchFamily="34" charset="-122"/>
                <a:sym typeface="+mn-ea"/>
              </a:rPr>
              <a:t>可以聚焦解决哪个问题</a:t>
            </a:r>
            <a:endParaRPr lang="en-US" altLang="zh-CN" sz="2000" dirty="0">
              <a:latin typeface="Microsoft YaHei" panose="020B0503020204020204" pitchFamily="34" charset="-122"/>
              <a:ea typeface="Microsoft YaHei" panose="020B0503020204020204" pitchFamily="34" charset="-122"/>
              <a:sym typeface="+mn-ea"/>
            </a:endParaRPr>
          </a:p>
        </p:txBody>
      </p:sp>
      <p:pic>
        <p:nvPicPr>
          <p:cNvPr id="14" name="图片 13">
            <a:extLst>
              <a:ext uri="{FF2B5EF4-FFF2-40B4-BE49-F238E27FC236}">
                <a16:creationId xmlns:a16="http://schemas.microsoft.com/office/drawing/2014/main" id="{BCECCEBC-5386-2DC3-58D7-73488C24450A}"/>
              </a:ext>
            </a:extLst>
          </p:cNvPr>
          <p:cNvPicPr>
            <a:picLocks noChangeAspect="1"/>
          </p:cNvPicPr>
          <p:nvPr/>
        </p:nvPicPr>
        <p:blipFill>
          <a:blip r:embed="rId4"/>
          <a:stretch>
            <a:fillRect/>
          </a:stretch>
        </p:blipFill>
        <p:spPr>
          <a:xfrm>
            <a:off x="3725092" y="4369227"/>
            <a:ext cx="2595455" cy="1806800"/>
          </a:xfrm>
          <a:prstGeom prst="rect">
            <a:avLst/>
          </a:prstGeom>
        </p:spPr>
      </p:pic>
      <p:sp>
        <p:nvSpPr>
          <p:cNvPr id="17" name="文本框 16">
            <a:extLst>
              <a:ext uri="{FF2B5EF4-FFF2-40B4-BE49-F238E27FC236}">
                <a16:creationId xmlns:a16="http://schemas.microsoft.com/office/drawing/2014/main" id="{2FAF61AB-EF96-1B95-C600-19E3A25E7C1D}"/>
              </a:ext>
            </a:extLst>
          </p:cNvPr>
          <p:cNvSpPr txBox="1"/>
          <p:nvPr/>
        </p:nvSpPr>
        <p:spPr>
          <a:xfrm>
            <a:off x="4169279" y="3823711"/>
            <a:ext cx="1820202" cy="400110"/>
          </a:xfrm>
          <a:prstGeom prst="rect">
            <a:avLst/>
          </a:prstGeom>
          <a:noFill/>
        </p:spPr>
        <p:txBody>
          <a:bodyPr wrap="square">
            <a:spAutoFit/>
          </a:bodyPr>
          <a:lstStyle/>
          <a:p>
            <a:r>
              <a:rPr lang="zh-CN" altLang="en-US" sz="2000" b="1" dirty="0"/>
              <a:t>猕猴</a:t>
            </a:r>
            <a:r>
              <a:rPr lang="en-US" altLang="zh-CN" sz="2000" b="1" dirty="0"/>
              <a:t>macaque</a:t>
            </a:r>
            <a:endParaRPr lang="zh-CN" altLang="en-US" sz="2000" b="1" dirty="0"/>
          </a:p>
        </p:txBody>
      </p:sp>
      <p:sp>
        <p:nvSpPr>
          <p:cNvPr id="19" name="文本框 18">
            <a:extLst>
              <a:ext uri="{FF2B5EF4-FFF2-40B4-BE49-F238E27FC236}">
                <a16:creationId xmlns:a16="http://schemas.microsoft.com/office/drawing/2014/main" id="{374C0031-AACC-AA11-F66B-BD9F1CC799BB}"/>
              </a:ext>
            </a:extLst>
          </p:cNvPr>
          <p:cNvSpPr txBox="1"/>
          <p:nvPr/>
        </p:nvSpPr>
        <p:spPr>
          <a:xfrm>
            <a:off x="3725092" y="94172"/>
            <a:ext cx="4974408" cy="523220"/>
          </a:xfrm>
          <a:prstGeom prst="rect">
            <a:avLst/>
          </a:prstGeom>
          <a:noFill/>
        </p:spPr>
        <p:txBody>
          <a:bodyPr wrap="square">
            <a:spAutoFit/>
          </a:bodyPr>
          <a:lstStyle/>
          <a:p>
            <a:r>
              <a:rPr lang="en-US" altLang="zh-CN" sz="2800" b="1" dirty="0"/>
              <a:t>6</a:t>
            </a:r>
            <a:r>
              <a:rPr lang="zh-CN" altLang="en-US" sz="2800" b="1" dirty="0"/>
              <a:t>月与</a:t>
            </a:r>
            <a:r>
              <a:rPr lang="en-US" altLang="zh-CN" sz="2800" b="1" dirty="0"/>
              <a:t>7</a:t>
            </a:r>
            <a:r>
              <a:rPr lang="zh-CN" altLang="en-US" sz="2800" b="1" dirty="0"/>
              <a:t>月工作之间的关系</a:t>
            </a:r>
          </a:p>
        </p:txBody>
      </p:sp>
      <p:grpSp>
        <p:nvGrpSpPr>
          <p:cNvPr id="13" name="组合 12">
            <a:extLst>
              <a:ext uri="{FF2B5EF4-FFF2-40B4-BE49-F238E27FC236}">
                <a16:creationId xmlns:a16="http://schemas.microsoft.com/office/drawing/2014/main" id="{93673DC5-BB23-4175-6B5B-F7DEA28FF7B3}"/>
              </a:ext>
            </a:extLst>
          </p:cNvPr>
          <p:cNvGrpSpPr/>
          <p:nvPr/>
        </p:nvGrpSpPr>
        <p:grpSpPr>
          <a:xfrm>
            <a:off x="7188585" y="3451860"/>
            <a:ext cx="3397857" cy="2585323"/>
            <a:chOff x="1910993" y="2136329"/>
            <a:chExt cx="3780436" cy="3166831"/>
          </a:xfrm>
        </p:grpSpPr>
        <p:pic>
          <p:nvPicPr>
            <p:cNvPr id="15" name="图片 14">
              <a:extLst>
                <a:ext uri="{FF2B5EF4-FFF2-40B4-BE49-F238E27FC236}">
                  <a16:creationId xmlns:a16="http://schemas.microsoft.com/office/drawing/2014/main" id="{373073E9-6897-869D-6699-BBF267E11E7A}"/>
                </a:ext>
              </a:extLst>
            </p:cNvPr>
            <p:cNvPicPr>
              <a:picLocks noChangeAspect="1"/>
            </p:cNvPicPr>
            <p:nvPr/>
          </p:nvPicPr>
          <p:blipFill>
            <a:blip r:embed="rId5"/>
            <a:stretch>
              <a:fillRect/>
            </a:stretch>
          </p:blipFill>
          <p:spPr>
            <a:xfrm>
              <a:off x="2218648" y="2136329"/>
              <a:ext cx="3138461" cy="1688141"/>
            </a:xfrm>
            <a:prstGeom prst="rect">
              <a:avLst/>
            </a:prstGeom>
          </p:spPr>
        </p:pic>
        <p:pic>
          <p:nvPicPr>
            <p:cNvPr id="16" name="图片 15">
              <a:extLst>
                <a:ext uri="{FF2B5EF4-FFF2-40B4-BE49-F238E27FC236}">
                  <a16:creationId xmlns:a16="http://schemas.microsoft.com/office/drawing/2014/main" id="{ED95BB96-0FDB-BE97-01C0-CC8130FCEE74}"/>
                </a:ext>
              </a:extLst>
            </p:cNvPr>
            <p:cNvPicPr>
              <a:picLocks noChangeAspect="1"/>
            </p:cNvPicPr>
            <p:nvPr/>
          </p:nvPicPr>
          <p:blipFill>
            <a:blip r:embed="rId6"/>
            <a:stretch>
              <a:fillRect/>
            </a:stretch>
          </p:blipFill>
          <p:spPr>
            <a:xfrm>
              <a:off x="1910993" y="3947134"/>
              <a:ext cx="3780436" cy="1356026"/>
            </a:xfrm>
            <a:prstGeom prst="rect">
              <a:avLst/>
            </a:prstGeom>
          </p:spPr>
        </p:pic>
      </p:grpSp>
      <p:sp>
        <p:nvSpPr>
          <p:cNvPr id="2" name="矩形: 圆角 1">
            <a:extLst>
              <a:ext uri="{FF2B5EF4-FFF2-40B4-BE49-F238E27FC236}">
                <a16:creationId xmlns:a16="http://schemas.microsoft.com/office/drawing/2014/main" id="{F2D84009-0ED8-EDBA-2C8C-869C83FC4F5B}"/>
              </a:ext>
            </a:extLst>
          </p:cNvPr>
          <p:cNvSpPr/>
          <p:nvPr/>
        </p:nvSpPr>
        <p:spPr>
          <a:xfrm>
            <a:off x="7142865" y="3314700"/>
            <a:ext cx="3629627" cy="28613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B77264FE-625E-AA7D-E818-F2ACBB35DB31}"/>
              </a:ext>
            </a:extLst>
          </p:cNvPr>
          <p:cNvCxnSpPr>
            <a:cxnSpLocks/>
          </p:cNvCxnSpPr>
          <p:nvPr/>
        </p:nvCxnSpPr>
        <p:spPr>
          <a:xfrm flipV="1">
            <a:off x="5909310" y="3589896"/>
            <a:ext cx="1279275" cy="1682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5FB1F5F-2605-4D3F-2F78-B71DE0D07F10}"/>
              </a:ext>
            </a:extLst>
          </p:cNvPr>
          <p:cNvCxnSpPr>
            <a:cxnSpLocks/>
          </p:cNvCxnSpPr>
          <p:nvPr/>
        </p:nvCxnSpPr>
        <p:spPr>
          <a:xfrm>
            <a:off x="5950981" y="5678905"/>
            <a:ext cx="1475624" cy="4584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7D968E5-D8BF-332B-3DC1-42E4AEFC57BB}"/>
              </a:ext>
            </a:extLst>
          </p:cNvPr>
          <p:cNvSpPr txBox="1"/>
          <p:nvPr/>
        </p:nvSpPr>
        <p:spPr>
          <a:xfrm>
            <a:off x="7311747" y="6324704"/>
            <a:ext cx="6549390"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sym typeface="+mn-ea"/>
              </a:rPr>
              <a:t>数据驱动的</a:t>
            </a:r>
            <a:r>
              <a:rPr lang="en-US" altLang="zh-CN" dirty="0">
                <a:latin typeface="Microsoft YaHei" panose="020B0503020204020204" pitchFamily="34" charset="-122"/>
                <a:ea typeface="Microsoft YaHei" panose="020B0503020204020204" pitchFamily="34" charset="-122"/>
                <a:sym typeface="+mn-ea"/>
              </a:rPr>
              <a:t>macaque V1</a:t>
            </a:r>
            <a:r>
              <a:rPr lang="zh-CN" altLang="en-US" dirty="0">
                <a:latin typeface="Microsoft YaHei" panose="020B0503020204020204" pitchFamily="34" charset="-122"/>
                <a:ea typeface="Microsoft YaHei" panose="020B0503020204020204" pitchFamily="34" charset="-122"/>
                <a:sym typeface="+mn-ea"/>
              </a:rPr>
              <a:t>输入模型</a:t>
            </a:r>
            <a:endParaRPr lang="zh-CN" altLang="en-US" dirty="0"/>
          </a:p>
        </p:txBody>
      </p:sp>
    </p:spTree>
    <p:extLst>
      <p:ext uri="{BB962C8B-B14F-4D97-AF65-F5344CB8AC3E}">
        <p14:creationId xmlns:p14="http://schemas.microsoft.com/office/powerpoint/2010/main" val="392193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548483E-E520-2718-9E7F-2B2D01CF8AD7}"/>
              </a:ext>
            </a:extLst>
          </p:cNvPr>
          <p:cNvSpPr>
            <a:spLocks noGrp="1"/>
          </p:cNvSpPr>
          <p:nvPr>
            <p:ph type="body" sz="quarter" idx="12"/>
          </p:nvPr>
        </p:nvSpPr>
        <p:spPr>
          <a:xfrm>
            <a:off x="4832569" y="2167754"/>
            <a:ext cx="477108" cy="348218"/>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D5EF0755-BB92-409E-BA31-5EFB63E6E60C}"/>
              </a:ext>
            </a:extLst>
          </p:cNvPr>
          <p:cNvSpPr>
            <a:spLocks noGrp="1"/>
          </p:cNvSpPr>
          <p:nvPr>
            <p:ph type="body" sz="quarter" idx="13"/>
          </p:nvPr>
        </p:nvSpPr>
        <p:spPr>
          <a:xfrm>
            <a:off x="5338752" y="1030867"/>
            <a:ext cx="4883622" cy="348218"/>
          </a:xfrm>
        </p:spPr>
        <p:txBody>
          <a:bodyPr>
            <a:normAutofit/>
          </a:bodyPr>
          <a:lstStyle/>
          <a:p>
            <a:r>
              <a:rPr lang="zh-CN" altLang="en-US" dirty="0"/>
              <a:t>主要汇报内容：</a:t>
            </a:r>
            <a:endParaRPr lang="en-US" dirty="0"/>
          </a:p>
        </p:txBody>
      </p:sp>
      <p:sp>
        <p:nvSpPr>
          <p:cNvPr id="8" name="文本占位符 7">
            <a:extLst>
              <a:ext uri="{FF2B5EF4-FFF2-40B4-BE49-F238E27FC236}">
                <a16:creationId xmlns:a16="http://schemas.microsoft.com/office/drawing/2014/main" id="{541FC6A7-7A0F-4DBA-B9C9-542146BD7DEB}"/>
              </a:ext>
            </a:extLst>
          </p:cNvPr>
          <p:cNvSpPr>
            <a:spLocks noGrp="1"/>
          </p:cNvSpPr>
          <p:nvPr>
            <p:ph type="body" sz="quarter" idx="21"/>
          </p:nvPr>
        </p:nvSpPr>
        <p:spPr>
          <a:xfrm>
            <a:off x="5348233" y="2079091"/>
            <a:ext cx="6305520" cy="526384"/>
          </a:xfrm>
        </p:spPr>
        <p:txBody>
          <a:bodyPr>
            <a:normAutofit/>
          </a:bodyPr>
          <a:lstStyle/>
          <a:p>
            <a:r>
              <a:rPr lang="zh-CN" altLang="en-US" sz="2400" dirty="0">
                <a:latin typeface="Microsoft YaHei" panose="020B0503020204020204" pitchFamily="34" charset="-122"/>
                <a:ea typeface="Microsoft YaHei" panose="020B0503020204020204" pitchFamily="34" charset="-122"/>
                <a:sym typeface="+mn-ea"/>
              </a:rPr>
              <a:t>基于</a:t>
            </a:r>
            <a:r>
              <a:rPr lang="en-US" altLang="zh-CN" sz="2400" dirty="0">
                <a:latin typeface="Microsoft YaHei" panose="020B0503020204020204" pitchFamily="34" charset="-122"/>
                <a:ea typeface="Microsoft YaHei" panose="020B0503020204020204" pitchFamily="34" charset="-122"/>
                <a:sym typeface="+mn-ea"/>
              </a:rPr>
              <a:t>CSY</a:t>
            </a:r>
            <a:r>
              <a:rPr lang="zh-CN" altLang="en-US" sz="2400" dirty="0">
                <a:latin typeface="Microsoft YaHei" panose="020B0503020204020204" pitchFamily="34" charset="-122"/>
                <a:ea typeface="Microsoft YaHei" panose="020B0503020204020204" pitchFamily="34" charset="-122"/>
                <a:sym typeface="+mn-ea"/>
              </a:rPr>
              <a:t>能解决哪个问题</a:t>
            </a:r>
            <a:r>
              <a:rPr lang="en-US" altLang="zh-CN" sz="2400" dirty="0">
                <a:latin typeface="Microsoft YaHei" panose="020B0503020204020204" pitchFamily="34" charset="-122"/>
                <a:ea typeface="Microsoft YaHei" panose="020B0503020204020204" pitchFamily="34" charset="-122"/>
                <a:sym typeface="+mn-ea"/>
              </a:rPr>
              <a:t>/</a:t>
            </a:r>
            <a:r>
              <a:rPr lang="zh-CN" altLang="en-US" sz="2400" dirty="0">
                <a:latin typeface="Microsoft YaHei" panose="020B0503020204020204" pitchFamily="34" charset="-122"/>
                <a:ea typeface="Microsoft YaHei" panose="020B0503020204020204" pitchFamily="34" charset="-122"/>
                <a:sym typeface="+mn-ea"/>
              </a:rPr>
              <a:t>建模哪个重要的机制？</a:t>
            </a:r>
            <a:endParaRPr lang="en-US" altLang="zh-CN" sz="2400" dirty="0">
              <a:latin typeface="Microsoft YaHei" panose="020B0503020204020204" pitchFamily="34" charset="-122"/>
              <a:ea typeface="Microsoft YaHei" panose="020B0503020204020204" pitchFamily="34" charset="-122"/>
              <a:sym typeface="+mn-ea"/>
            </a:endParaRPr>
          </a:p>
        </p:txBody>
      </p:sp>
      <p:sp>
        <p:nvSpPr>
          <p:cNvPr id="7" name="文本框 6">
            <a:extLst>
              <a:ext uri="{FF2B5EF4-FFF2-40B4-BE49-F238E27FC236}">
                <a16:creationId xmlns:a16="http://schemas.microsoft.com/office/drawing/2014/main" id="{C08A05D5-EBF5-47A6-BFF1-0D16D9CB0356}"/>
              </a:ext>
            </a:extLst>
          </p:cNvPr>
          <p:cNvSpPr txBox="1"/>
          <p:nvPr/>
        </p:nvSpPr>
        <p:spPr>
          <a:xfrm>
            <a:off x="5657305" y="2831619"/>
            <a:ext cx="5382574" cy="1938992"/>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Microsoft YaHei" panose="020B0503020204020204" pitchFamily="34" charset="-122"/>
                <a:ea typeface="Microsoft YaHei" panose="020B0503020204020204" pitchFamily="34" charset="-122"/>
                <a:sym typeface="+mn-ea"/>
              </a:rPr>
              <a:t>可能的建模方向：</a:t>
            </a:r>
            <a:r>
              <a:rPr lang="en-US" altLang="zh-CN" sz="20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2000" dirty="0">
                <a:latin typeface="Microsoft YaHei" panose="020B0503020204020204" pitchFamily="34" charset="-122"/>
                <a:ea typeface="Microsoft YaHei" panose="020B0503020204020204" pitchFamily="34" charset="-122"/>
                <a:sym typeface="+mn-ea"/>
              </a:rPr>
              <a:t>什么是</a:t>
            </a:r>
            <a:r>
              <a:rPr lang="en-US" altLang="zh-CN" sz="20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2000" dirty="0">
                <a:latin typeface="Microsoft YaHei" panose="020B0503020204020204" pitchFamily="34" charset="-122"/>
                <a:ea typeface="Microsoft YaHei" panose="020B0503020204020204" pitchFamily="34" charset="-122"/>
                <a:sym typeface="+mn-ea"/>
              </a:rPr>
              <a:t>为什么要建模</a:t>
            </a:r>
            <a:r>
              <a:rPr lang="en-US" altLang="zh-CN" sz="20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2000" dirty="0">
                <a:latin typeface="Microsoft YaHei" panose="020B0503020204020204" pitchFamily="34" charset="-122"/>
                <a:ea typeface="Microsoft YaHei" panose="020B0503020204020204" pitchFamily="34" charset="-122"/>
                <a:sym typeface="+mn-ea"/>
              </a:rPr>
              <a:t>Surround suppression</a:t>
            </a:r>
            <a:r>
              <a:rPr lang="zh-CN" altLang="en-US" sz="2000" dirty="0">
                <a:latin typeface="Microsoft YaHei" panose="020B0503020204020204" pitchFamily="34" charset="-122"/>
                <a:ea typeface="Microsoft YaHei" panose="020B0503020204020204" pitchFamily="34" charset="-122"/>
                <a:sym typeface="+mn-ea"/>
              </a:rPr>
              <a:t>的理论假设和相关模型</a:t>
            </a:r>
            <a:endParaRPr lang="en-US" altLang="zh-CN" sz="20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2000" dirty="0">
                <a:latin typeface="Microsoft YaHei" panose="020B0503020204020204" pitchFamily="34" charset="-122"/>
                <a:ea typeface="Microsoft YaHei" panose="020B0503020204020204" pitchFamily="34" charset="-122"/>
                <a:sym typeface="+mn-ea"/>
              </a:rPr>
              <a:t>具有哪些改进空间？</a:t>
            </a:r>
            <a:endParaRPr lang="en-US" altLang="zh-CN" sz="2000" dirty="0">
              <a:latin typeface="Microsoft YaHei" panose="020B0503020204020204" pitchFamily="34" charset="-122"/>
              <a:ea typeface="Microsoft YaHei" panose="020B0503020204020204" pitchFamily="34" charset="-122"/>
              <a:sym typeface="+mn-ea"/>
            </a:endParaRPr>
          </a:p>
        </p:txBody>
      </p:sp>
      <p:sp>
        <p:nvSpPr>
          <p:cNvPr id="6" name="文本占位符 7">
            <a:extLst>
              <a:ext uri="{FF2B5EF4-FFF2-40B4-BE49-F238E27FC236}">
                <a16:creationId xmlns:a16="http://schemas.microsoft.com/office/drawing/2014/main" id="{D9BBC54D-F971-5E18-8793-5721C5FE4F36}"/>
              </a:ext>
            </a:extLst>
          </p:cNvPr>
          <p:cNvSpPr txBox="1">
            <a:spLocks/>
          </p:cNvSpPr>
          <p:nvPr/>
        </p:nvSpPr>
        <p:spPr>
          <a:xfrm>
            <a:off x="5334378" y="4989219"/>
            <a:ext cx="4419600"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9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b="1" dirty="0">
                <a:solidFill>
                  <a:schemeClr val="accent1"/>
                </a:solidFill>
              </a:rPr>
              <a:t>下月计划</a:t>
            </a:r>
            <a:endParaRPr lang="en-US" altLang="zh-CN" b="1" dirty="0">
              <a:solidFill>
                <a:schemeClr val="accent1"/>
              </a:solidFill>
            </a:endParaRPr>
          </a:p>
        </p:txBody>
      </p:sp>
      <p:sp>
        <p:nvSpPr>
          <p:cNvPr id="9" name="文本占位符 1">
            <a:extLst>
              <a:ext uri="{FF2B5EF4-FFF2-40B4-BE49-F238E27FC236}">
                <a16:creationId xmlns:a16="http://schemas.microsoft.com/office/drawing/2014/main" id="{E1D7A615-6AAD-B9FD-DFEF-D1F29FEA7AF6}"/>
              </a:ext>
            </a:extLst>
          </p:cNvPr>
          <p:cNvSpPr txBox="1">
            <a:spLocks/>
          </p:cNvSpPr>
          <p:nvPr/>
        </p:nvSpPr>
        <p:spPr>
          <a:xfrm>
            <a:off x="4870356" y="4989219"/>
            <a:ext cx="406901"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03</a:t>
            </a:r>
          </a:p>
        </p:txBody>
      </p:sp>
      <p:sp>
        <p:nvSpPr>
          <p:cNvPr id="10" name="文本占位符 4">
            <a:extLst>
              <a:ext uri="{FF2B5EF4-FFF2-40B4-BE49-F238E27FC236}">
                <a16:creationId xmlns:a16="http://schemas.microsoft.com/office/drawing/2014/main" id="{1A1A6BBA-50A3-9C4D-284A-EF3421DDF630}"/>
              </a:ext>
            </a:extLst>
          </p:cNvPr>
          <p:cNvSpPr txBox="1">
            <a:spLocks/>
          </p:cNvSpPr>
          <p:nvPr/>
        </p:nvSpPr>
        <p:spPr>
          <a:xfrm>
            <a:off x="4831018" y="1632168"/>
            <a:ext cx="477108" cy="348218"/>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13" name="文本占位符 7">
            <a:extLst>
              <a:ext uri="{FF2B5EF4-FFF2-40B4-BE49-F238E27FC236}">
                <a16:creationId xmlns:a16="http://schemas.microsoft.com/office/drawing/2014/main" id="{6B9F068C-9C24-0455-0EBB-DD2F9F72DA29}"/>
              </a:ext>
            </a:extLst>
          </p:cNvPr>
          <p:cNvSpPr txBox="1">
            <a:spLocks/>
          </p:cNvSpPr>
          <p:nvPr/>
        </p:nvSpPr>
        <p:spPr>
          <a:xfrm>
            <a:off x="5334378" y="1552707"/>
            <a:ext cx="6305520" cy="526384"/>
          </a:xfrm>
          <a:prstGeom prst="rect">
            <a:avLst/>
          </a:prstGeom>
          <a:noFill/>
          <a:ln>
            <a:noFill/>
          </a:ln>
        </p:spPr>
        <p:txBody>
          <a:bodyPr vert="horz" lIns="0" tIns="0" rIns="0" bIns="0" rtlCol="0" anchor="ctr">
            <a:normAutofit/>
          </a:bodyPr>
          <a:lstStyle>
            <a:lvl1pPr marL="0" indent="0" algn="l" defTabSz="914400" rtl="0" eaLnBrk="1" latinLnBrk="0" hangingPunct="1">
              <a:lnSpc>
                <a:spcPct val="100000"/>
              </a:lnSpc>
              <a:spcBef>
                <a:spcPts val="1000"/>
              </a:spcBef>
              <a:buFont typeface="Arial" panose="020B060402020209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sym typeface="+mn-ea"/>
              </a:rPr>
              <a:t>总览与</a:t>
            </a:r>
            <a:r>
              <a:rPr lang="en-US" altLang="zh-CN" dirty="0">
                <a:latin typeface="Microsoft YaHei" panose="020B0503020204020204" pitchFamily="34" charset="-122"/>
                <a:ea typeface="Microsoft YaHei" panose="020B0503020204020204" pitchFamily="34" charset="-122"/>
                <a:sym typeface="+mn-ea"/>
              </a:rPr>
              <a:t>CSY</a:t>
            </a:r>
            <a:r>
              <a:rPr lang="zh-CN" altLang="en-US" dirty="0">
                <a:latin typeface="Microsoft YaHei" panose="020B0503020204020204" pitchFamily="34" charset="-122"/>
                <a:ea typeface="Microsoft YaHei" panose="020B0503020204020204" pitchFamily="34" charset="-122"/>
                <a:sym typeface="+mn-ea"/>
              </a:rPr>
              <a:t>相关的后续工作及其特点</a:t>
            </a:r>
            <a:endParaRPr lang="en-US" altLang="zh-CN" dirty="0">
              <a:latin typeface="Microsoft YaHei" panose="020B0503020204020204" pitchFamily="34" charset="-122"/>
              <a:ea typeface="Microsoft YaHei" panose="020B0503020204020204" pitchFamily="34" charset="-122"/>
              <a:sym typeface="+mn-ea"/>
            </a:endParaRPr>
          </a:p>
        </p:txBody>
      </p:sp>
    </p:spTree>
    <p:extLst>
      <p:ext uri="{BB962C8B-B14F-4D97-AF65-F5344CB8AC3E}">
        <p14:creationId xmlns:p14="http://schemas.microsoft.com/office/powerpoint/2010/main" val="101565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1ADE4440-D679-63F5-9EB8-C468732229D8}"/>
              </a:ext>
            </a:extLst>
          </p:cNvPr>
          <p:cNvSpPr txBox="1"/>
          <p:nvPr/>
        </p:nvSpPr>
        <p:spPr>
          <a:xfrm>
            <a:off x="206624" y="164223"/>
            <a:ext cx="6549240" cy="461665"/>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latin typeface="Microsoft YaHei" panose="020B0503020204020204" pitchFamily="34" charset="-122"/>
                <a:ea typeface="Microsoft YaHei" panose="020B0503020204020204" pitchFamily="34" charset="-122"/>
                <a:sym typeface="+mn-ea"/>
              </a:rPr>
              <a:t>总览与</a:t>
            </a:r>
            <a:r>
              <a:rPr lang="en-US" altLang="zh-CN" sz="2400" dirty="0">
                <a:latin typeface="Microsoft YaHei" panose="020B0503020204020204" pitchFamily="34" charset="-122"/>
                <a:ea typeface="Microsoft YaHei" panose="020B0503020204020204" pitchFamily="34" charset="-122"/>
                <a:sym typeface="+mn-ea"/>
              </a:rPr>
              <a:t>CSY</a:t>
            </a:r>
            <a:r>
              <a:rPr lang="zh-CN" altLang="en-US" sz="2400" dirty="0">
                <a:latin typeface="Microsoft YaHei" panose="020B0503020204020204" pitchFamily="34" charset="-122"/>
                <a:ea typeface="Microsoft YaHei" panose="020B0503020204020204" pitchFamily="34" charset="-122"/>
                <a:sym typeface="+mn-ea"/>
              </a:rPr>
              <a:t>相关的后续工作</a:t>
            </a:r>
            <a:endParaRPr lang="en-US" altLang="zh-CN" sz="2400" dirty="0">
              <a:latin typeface="Microsoft YaHei" panose="020B0503020204020204" pitchFamily="34" charset="-122"/>
              <a:ea typeface="Microsoft YaHei" panose="020B0503020204020204" pitchFamily="34" charset="-122"/>
              <a:sym typeface="+mn-ea"/>
            </a:endParaRPr>
          </a:p>
        </p:txBody>
      </p:sp>
      <p:sp>
        <p:nvSpPr>
          <p:cNvPr id="21" name="文本框 20">
            <a:extLst>
              <a:ext uri="{FF2B5EF4-FFF2-40B4-BE49-F238E27FC236}">
                <a16:creationId xmlns:a16="http://schemas.microsoft.com/office/drawing/2014/main" id="{7D8BD79F-B7E4-588E-FA84-21F7353002C2}"/>
              </a:ext>
            </a:extLst>
          </p:cNvPr>
          <p:cNvSpPr txBox="1"/>
          <p:nvPr/>
        </p:nvSpPr>
        <p:spPr>
          <a:xfrm>
            <a:off x="277379" y="2167520"/>
            <a:ext cx="1722083" cy="1508105"/>
          </a:xfrm>
          <a:prstGeom prst="rect">
            <a:avLst/>
          </a:prstGeom>
          <a:noFill/>
        </p:spPr>
        <p:txBody>
          <a:bodyPr wrap="square">
            <a:spAutoFit/>
          </a:bodyPr>
          <a:lstStyle/>
          <a:p>
            <a:pPr algn="just"/>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特点：</a:t>
            </a:r>
            <a:endParaRPr lang="en-US" altLang="zh-CN" sz="2000" b="1"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dirty="0">
                <a:effectLst/>
                <a:ea typeface="等线" panose="02010600030101010101" pitchFamily="2" charset="-122"/>
                <a:cs typeface="Times New Roman" panose="02020603050405020304" pitchFamily="18" charset="0"/>
              </a:rPr>
              <a:t>从不同层面对</a:t>
            </a:r>
            <a:r>
              <a:rPr lang="en-US" altLang="zh-CN" sz="1800" dirty="0">
                <a:effectLst/>
                <a:ea typeface="等线" panose="02010600030101010101" pitchFamily="2" charset="-122"/>
                <a:cs typeface="Times New Roman" panose="02020603050405020304" pitchFamily="18" charset="0"/>
              </a:rPr>
              <a:t>CSY</a:t>
            </a:r>
            <a:r>
              <a:rPr lang="zh-CN" altLang="zh-CN" sz="1800" dirty="0">
                <a:effectLst/>
                <a:ea typeface="等线" panose="02010600030101010101" pitchFamily="2" charset="-122"/>
                <a:cs typeface="Times New Roman" panose="02020603050405020304" pitchFamily="18" charset="0"/>
              </a:rPr>
              <a:t>进行了一些扩展</a:t>
            </a:r>
            <a:r>
              <a:rPr lang="zh-CN" altLang="en-US" sz="1800" dirty="0">
                <a:effectLst/>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聚焦解决具体的</a:t>
            </a:r>
            <a:r>
              <a:rPr lang="zh-CN" altLang="zh-CN" sz="1800" dirty="0">
                <a:effectLst/>
                <a:ea typeface="等线" panose="02010600030101010101" pitchFamily="2" charset="-122"/>
                <a:cs typeface="Times New Roman" panose="02020603050405020304" pitchFamily="18" charset="0"/>
              </a:rPr>
              <a:t>问题</a:t>
            </a:r>
            <a:endParaRPr lang="en-US"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树素材图片-树素材素材下载-万素网">
            <a:extLst>
              <a:ext uri="{FF2B5EF4-FFF2-40B4-BE49-F238E27FC236}">
                <a16:creationId xmlns:a16="http://schemas.microsoft.com/office/drawing/2014/main" id="{8E7FB4D8-1C7A-5329-AEE9-3081FAF98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913" y="2086196"/>
            <a:ext cx="2883959" cy="33411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90D44996-225F-436C-C5F8-916B18046614}"/>
              </a:ext>
            </a:extLst>
          </p:cNvPr>
          <p:cNvGrpSpPr/>
          <p:nvPr/>
        </p:nvGrpSpPr>
        <p:grpSpPr>
          <a:xfrm>
            <a:off x="2319124" y="3048414"/>
            <a:ext cx="2890873" cy="1478076"/>
            <a:chOff x="377042" y="2963188"/>
            <a:chExt cx="2890873" cy="1478076"/>
          </a:xfrm>
        </p:grpSpPr>
        <p:sp>
          <p:nvSpPr>
            <p:cNvPr id="6" name="矩形: 圆角 5">
              <a:extLst>
                <a:ext uri="{FF2B5EF4-FFF2-40B4-BE49-F238E27FC236}">
                  <a16:creationId xmlns:a16="http://schemas.microsoft.com/office/drawing/2014/main" id="{D3B2B4F6-CDB1-ABE3-86AC-8F5CB6ED3328}"/>
                </a:ext>
              </a:extLst>
            </p:cNvPr>
            <p:cNvSpPr/>
            <p:nvPr/>
          </p:nvSpPr>
          <p:spPr>
            <a:xfrm>
              <a:off x="377042" y="2963188"/>
              <a:ext cx="2768929" cy="147807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853FEB4-AE92-19FC-A078-8D22318C31A0}"/>
                </a:ext>
              </a:extLst>
            </p:cNvPr>
            <p:cNvSpPr txBox="1"/>
            <p:nvPr/>
          </p:nvSpPr>
          <p:spPr>
            <a:xfrm>
              <a:off x="377042" y="3074721"/>
              <a:ext cx="2890873" cy="1200329"/>
            </a:xfrm>
            <a:prstGeom prst="rect">
              <a:avLst/>
            </a:prstGeom>
            <a:noFill/>
            <a:ln>
              <a:noFill/>
            </a:ln>
          </p:spPr>
          <p:txBody>
            <a:bodyPr wrap="square">
              <a:spAutoFit/>
            </a:bodyPr>
            <a:lstStyle/>
            <a:p>
              <a:r>
                <a:rPr lang="zh-CN" altLang="en-US" b="1" dirty="0"/>
                <a:t>Rhythm and synchrony in a cortical network model</a:t>
              </a:r>
              <a:endParaRPr lang="en-US" altLang="zh-CN" b="1" dirty="0"/>
            </a:p>
            <a:p>
              <a:r>
                <a:rPr lang="en-US" altLang="zh-CN" dirty="0"/>
                <a:t>-2018</a:t>
              </a:r>
            </a:p>
            <a:p>
              <a:r>
                <a:rPr lang="en-US" altLang="zh-CN" dirty="0"/>
                <a:t>-Journal of neuroscience</a:t>
              </a:r>
              <a:endParaRPr lang="zh-CN" altLang="en-US" dirty="0"/>
            </a:p>
          </p:txBody>
        </p:sp>
      </p:grpSp>
      <p:grpSp>
        <p:nvGrpSpPr>
          <p:cNvPr id="13" name="组合 12">
            <a:extLst>
              <a:ext uri="{FF2B5EF4-FFF2-40B4-BE49-F238E27FC236}">
                <a16:creationId xmlns:a16="http://schemas.microsoft.com/office/drawing/2014/main" id="{99816C28-B06D-1964-608E-C35342275CFC}"/>
              </a:ext>
            </a:extLst>
          </p:cNvPr>
          <p:cNvGrpSpPr/>
          <p:nvPr/>
        </p:nvGrpSpPr>
        <p:grpSpPr>
          <a:xfrm>
            <a:off x="2457445" y="990939"/>
            <a:ext cx="2769117" cy="1942373"/>
            <a:chOff x="3222213" y="4116113"/>
            <a:chExt cx="2769117" cy="1942373"/>
          </a:xfrm>
        </p:grpSpPr>
        <p:sp>
          <p:nvSpPr>
            <p:cNvPr id="27" name="矩形: 圆角 26">
              <a:extLst>
                <a:ext uri="{FF2B5EF4-FFF2-40B4-BE49-F238E27FC236}">
                  <a16:creationId xmlns:a16="http://schemas.microsoft.com/office/drawing/2014/main" id="{0581FAC3-4109-2231-338A-1A31BF490A45}"/>
                </a:ext>
              </a:extLst>
            </p:cNvPr>
            <p:cNvSpPr/>
            <p:nvPr/>
          </p:nvSpPr>
          <p:spPr>
            <a:xfrm>
              <a:off x="3222213" y="4116113"/>
              <a:ext cx="2768929" cy="19423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E04D0F3-E074-5ED0-88D5-D61C19407F87}"/>
                </a:ext>
              </a:extLst>
            </p:cNvPr>
            <p:cNvSpPr txBox="1"/>
            <p:nvPr/>
          </p:nvSpPr>
          <p:spPr>
            <a:xfrm>
              <a:off x="3222402" y="4218214"/>
              <a:ext cx="2768928" cy="1754326"/>
            </a:xfrm>
            <a:prstGeom prst="rect">
              <a:avLst/>
            </a:prstGeom>
            <a:noFill/>
          </p:spPr>
          <p:txBody>
            <a:bodyPr wrap="square">
              <a:spAutoFit/>
            </a:bodyPr>
            <a:lstStyle/>
            <a:p>
              <a:r>
                <a:rPr lang="zh-CN" altLang="en-US" dirty="0"/>
                <a:t> </a:t>
              </a:r>
              <a:r>
                <a:rPr lang="zh-CN" altLang="en-US" b="1" dirty="0"/>
                <a:t>A case study in the functional consequences of scaling the sizes of realistic cortical models</a:t>
              </a:r>
              <a:endParaRPr lang="en-US" altLang="zh-CN" b="1" dirty="0"/>
            </a:p>
            <a:p>
              <a:r>
                <a:rPr lang="en-US" altLang="zh-CN" dirty="0"/>
                <a:t>-2019</a:t>
              </a:r>
            </a:p>
            <a:p>
              <a:r>
                <a:rPr lang="en-US" altLang="zh-CN" dirty="0"/>
                <a:t>-</a:t>
              </a:r>
              <a:r>
                <a:rPr lang="en-US" altLang="zh-CN" sz="1600" dirty="0" err="1"/>
                <a:t>Plos</a:t>
              </a:r>
              <a:r>
                <a:rPr lang="en-US" altLang="zh-CN" sz="1600" dirty="0"/>
                <a:t> Computational Biology</a:t>
              </a:r>
              <a:endParaRPr lang="zh-CN" altLang="en-US" dirty="0"/>
            </a:p>
          </p:txBody>
        </p:sp>
      </p:grpSp>
      <p:grpSp>
        <p:nvGrpSpPr>
          <p:cNvPr id="16" name="组合 15">
            <a:extLst>
              <a:ext uri="{FF2B5EF4-FFF2-40B4-BE49-F238E27FC236}">
                <a16:creationId xmlns:a16="http://schemas.microsoft.com/office/drawing/2014/main" id="{DE27FB80-45B8-F146-7D6D-2F0DAF00DB8D}"/>
              </a:ext>
            </a:extLst>
          </p:cNvPr>
          <p:cNvGrpSpPr/>
          <p:nvPr/>
        </p:nvGrpSpPr>
        <p:grpSpPr>
          <a:xfrm>
            <a:off x="5272586" y="446946"/>
            <a:ext cx="2768927" cy="1631216"/>
            <a:chOff x="5352661" y="2421562"/>
            <a:chExt cx="2842362" cy="1680342"/>
          </a:xfrm>
        </p:grpSpPr>
        <p:sp>
          <p:nvSpPr>
            <p:cNvPr id="29" name="矩形: 圆角 28">
              <a:extLst>
                <a:ext uri="{FF2B5EF4-FFF2-40B4-BE49-F238E27FC236}">
                  <a16:creationId xmlns:a16="http://schemas.microsoft.com/office/drawing/2014/main" id="{0015001C-F0B9-5AAC-0B0A-DE7E01ED22E9}"/>
                </a:ext>
              </a:extLst>
            </p:cNvPr>
            <p:cNvSpPr/>
            <p:nvPr/>
          </p:nvSpPr>
          <p:spPr>
            <a:xfrm>
              <a:off x="5399086" y="2421562"/>
              <a:ext cx="2651293" cy="168034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57D762BD-EE79-CDD5-D125-6162E6197F80}"/>
                </a:ext>
              </a:extLst>
            </p:cNvPr>
            <p:cNvSpPr txBox="1"/>
            <p:nvPr/>
          </p:nvSpPr>
          <p:spPr>
            <a:xfrm>
              <a:off x="5352661" y="2519357"/>
              <a:ext cx="2842362" cy="1490115"/>
            </a:xfrm>
            <a:prstGeom prst="rect">
              <a:avLst/>
            </a:prstGeom>
            <a:noFill/>
          </p:spPr>
          <p:txBody>
            <a:bodyPr wrap="square">
              <a:spAutoFit/>
            </a:bodyPr>
            <a:lstStyle/>
            <a:p>
              <a:r>
                <a:rPr lang="zh-CN" altLang="en-US" b="1" dirty="0"/>
                <a:t>Contrast response in a comprehensive network model of macaque V1</a:t>
              </a:r>
              <a:endParaRPr lang="en-US" altLang="zh-CN" b="1" dirty="0"/>
            </a:p>
            <a:p>
              <a:r>
                <a:rPr lang="en-US" altLang="zh-CN" dirty="0"/>
                <a:t>-2020</a:t>
              </a:r>
            </a:p>
            <a:p>
              <a:r>
                <a:rPr lang="en-US" altLang="zh-CN" sz="1600" dirty="0"/>
                <a:t>-Journal of Vision</a:t>
              </a:r>
              <a:endParaRPr lang="zh-CN" altLang="en-US" sz="1600" dirty="0"/>
            </a:p>
          </p:txBody>
        </p:sp>
      </p:grpSp>
      <p:grpSp>
        <p:nvGrpSpPr>
          <p:cNvPr id="35" name="组合 34">
            <a:extLst>
              <a:ext uri="{FF2B5EF4-FFF2-40B4-BE49-F238E27FC236}">
                <a16:creationId xmlns:a16="http://schemas.microsoft.com/office/drawing/2014/main" id="{1C0AF3F2-036C-A179-C8D8-82DADF6FD494}"/>
              </a:ext>
            </a:extLst>
          </p:cNvPr>
          <p:cNvGrpSpPr/>
          <p:nvPr/>
        </p:nvGrpSpPr>
        <p:grpSpPr>
          <a:xfrm>
            <a:off x="4737336" y="4795457"/>
            <a:ext cx="3346579" cy="1885587"/>
            <a:chOff x="5565111" y="4721119"/>
            <a:chExt cx="3423251" cy="1885587"/>
          </a:xfrm>
        </p:grpSpPr>
        <p:sp>
          <p:nvSpPr>
            <p:cNvPr id="37" name="矩形: 圆角 36">
              <a:extLst>
                <a:ext uri="{FF2B5EF4-FFF2-40B4-BE49-F238E27FC236}">
                  <a16:creationId xmlns:a16="http://schemas.microsoft.com/office/drawing/2014/main" id="{DF6F57A3-C449-FDC4-B070-CCFDE5A8BDD8}"/>
                </a:ext>
              </a:extLst>
            </p:cNvPr>
            <p:cNvSpPr/>
            <p:nvPr/>
          </p:nvSpPr>
          <p:spPr>
            <a:xfrm>
              <a:off x="5565111" y="4721119"/>
              <a:ext cx="3202717" cy="18855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4B2A1E96-0224-C575-0EB2-10459B9D692C}"/>
                </a:ext>
              </a:extLst>
            </p:cNvPr>
            <p:cNvSpPr txBox="1"/>
            <p:nvPr/>
          </p:nvSpPr>
          <p:spPr>
            <a:xfrm>
              <a:off x="5660578" y="4774771"/>
              <a:ext cx="3327784" cy="1754326"/>
            </a:xfrm>
            <a:prstGeom prst="rect">
              <a:avLst/>
            </a:prstGeom>
            <a:noFill/>
          </p:spPr>
          <p:txBody>
            <a:bodyPr wrap="square">
              <a:spAutoFit/>
            </a:bodyPr>
            <a:lstStyle/>
            <a:p>
              <a:r>
                <a:rPr lang="zh-CN" altLang="en-US" b="1" dirty="0"/>
                <a:t>Orientation Selectivity from Very Sparse LGN Inputs in a Comprehensive Model of Macaque V1 Cortex</a:t>
              </a:r>
              <a:endParaRPr lang="en-US" altLang="zh-CN" b="1" dirty="0"/>
            </a:p>
            <a:p>
              <a:r>
                <a:rPr lang="en-US" altLang="zh-CN" dirty="0"/>
                <a:t>-2016</a:t>
              </a:r>
            </a:p>
            <a:p>
              <a:r>
                <a:rPr lang="en-US" altLang="zh-CN" dirty="0"/>
                <a:t>-Journal of neuroscience</a:t>
              </a:r>
              <a:endParaRPr lang="zh-CN" altLang="en-US" dirty="0"/>
            </a:p>
          </p:txBody>
        </p:sp>
      </p:grpSp>
      <p:grpSp>
        <p:nvGrpSpPr>
          <p:cNvPr id="39" name="组合 38">
            <a:extLst>
              <a:ext uri="{FF2B5EF4-FFF2-40B4-BE49-F238E27FC236}">
                <a16:creationId xmlns:a16="http://schemas.microsoft.com/office/drawing/2014/main" id="{AFF5FDA1-DF61-ADBB-C32D-57EF10EC2C38}"/>
              </a:ext>
            </a:extLst>
          </p:cNvPr>
          <p:cNvGrpSpPr/>
          <p:nvPr/>
        </p:nvGrpSpPr>
        <p:grpSpPr>
          <a:xfrm>
            <a:off x="8012936" y="1388102"/>
            <a:ext cx="3327784" cy="1558837"/>
            <a:chOff x="8159079" y="2400789"/>
            <a:chExt cx="2768929" cy="1829301"/>
          </a:xfrm>
        </p:grpSpPr>
        <p:sp>
          <p:nvSpPr>
            <p:cNvPr id="42" name="矩形: 圆角 41">
              <a:extLst>
                <a:ext uri="{FF2B5EF4-FFF2-40B4-BE49-F238E27FC236}">
                  <a16:creationId xmlns:a16="http://schemas.microsoft.com/office/drawing/2014/main" id="{71AD0D10-CDC1-C2A2-0789-E366D272A3C0}"/>
                </a:ext>
              </a:extLst>
            </p:cNvPr>
            <p:cNvSpPr/>
            <p:nvPr/>
          </p:nvSpPr>
          <p:spPr>
            <a:xfrm>
              <a:off x="8159079" y="2400789"/>
              <a:ext cx="2768929" cy="182930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AE296D3A-0A13-7BE4-FF06-5E0188F665DE}"/>
                </a:ext>
              </a:extLst>
            </p:cNvPr>
            <p:cNvSpPr txBox="1"/>
            <p:nvPr/>
          </p:nvSpPr>
          <p:spPr>
            <a:xfrm>
              <a:off x="8170230" y="2456440"/>
              <a:ext cx="2733242" cy="1723549"/>
            </a:xfrm>
            <a:prstGeom prst="rect">
              <a:avLst/>
            </a:prstGeom>
            <a:noFill/>
          </p:spPr>
          <p:txBody>
            <a:bodyPr wrap="square">
              <a:spAutoFit/>
            </a:bodyPr>
            <a:lstStyle/>
            <a:p>
              <a:r>
                <a:rPr lang="zh-CN" altLang="en-US" b="1" dirty="0"/>
                <a:t>A data-informed mean-field approach to mapping of cortical parameter landscapes</a:t>
              </a:r>
              <a:endParaRPr lang="en-US" altLang="zh-CN" b="1" dirty="0"/>
            </a:p>
            <a:p>
              <a:r>
                <a:rPr lang="en-US" altLang="zh-CN" dirty="0"/>
                <a:t>-2021</a:t>
              </a:r>
            </a:p>
            <a:p>
              <a:r>
                <a:rPr lang="en-US" altLang="zh-CN" sz="1600" dirty="0"/>
                <a:t>-</a:t>
              </a:r>
              <a:r>
                <a:rPr lang="en-US" altLang="zh-CN" sz="1600" dirty="0" err="1"/>
                <a:t>Plos</a:t>
              </a:r>
              <a:r>
                <a:rPr lang="en-US" altLang="zh-CN" sz="1600" dirty="0"/>
                <a:t> Computational Biology</a:t>
              </a:r>
              <a:endParaRPr lang="zh-CN" altLang="en-US" sz="1600" dirty="0"/>
            </a:p>
          </p:txBody>
        </p:sp>
      </p:grpSp>
      <p:sp>
        <p:nvSpPr>
          <p:cNvPr id="46" name="矩形: 圆角 45">
            <a:extLst>
              <a:ext uri="{FF2B5EF4-FFF2-40B4-BE49-F238E27FC236}">
                <a16:creationId xmlns:a16="http://schemas.microsoft.com/office/drawing/2014/main" id="{1E71A1CB-5D1E-0458-39FB-D988CDC4C264}"/>
              </a:ext>
            </a:extLst>
          </p:cNvPr>
          <p:cNvSpPr/>
          <p:nvPr/>
        </p:nvSpPr>
        <p:spPr>
          <a:xfrm>
            <a:off x="7935324" y="3066699"/>
            <a:ext cx="3253825" cy="155883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9AA53732-6537-B0CB-C9F3-C30866977ECF}"/>
              </a:ext>
            </a:extLst>
          </p:cNvPr>
          <p:cNvSpPr txBox="1"/>
          <p:nvPr/>
        </p:nvSpPr>
        <p:spPr>
          <a:xfrm>
            <a:off x="7996200" y="3101474"/>
            <a:ext cx="3300748" cy="1477328"/>
          </a:xfrm>
          <a:prstGeom prst="rect">
            <a:avLst/>
          </a:prstGeom>
          <a:noFill/>
        </p:spPr>
        <p:txBody>
          <a:bodyPr wrap="square">
            <a:spAutoFit/>
          </a:bodyPr>
          <a:lstStyle/>
          <a:p>
            <a:r>
              <a:rPr lang="zh-CN" altLang="en-US" b="1" dirty="0"/>
              <a:t>Unraveling the mechanisms of surround suppression in early visual processing</a:t>
            </a:r>
            <a:endParaRPr lang="en-US" altLang="zh-CN" b="1" dirty="0"/>
          </a:p>
          <a:p>
            <a:r>
              <a:rPr lang="en-US" altLang="zh-CN" dirty="0"/>
              <a:t>-2021</a:t>
            </a:r>
          </a:p>
          <a:p>
            <a:r>
              <a:rPr lang="en-US" altLang="zh-CN" sz="1600" dirty="0"/>
              <a:t>-</a:t>
            </a:r>
            <a:r>
              <a:rPr lang="en-US" altLang="zh-CN" sz="1600" dirty="0" err="1"/>
              <a:t>Plos</a:t>
            </a:r>
            <a:r>
              <a:rPr lang="en-US" altLang="zh-CN" sz="1600" dirty="0"/>
              <a:t> Computational Biology</a:t>
            </a:r>
            <a:endParaRPr lang="zh-CN" altLang="en-US" dirty="0"/>
          </a:p>
        </p:txBody>
      </p:sp>
      <p:sp>
        <p:nvSpPr>
          <p:cNvPr id="48" name="文本框 47">
            <a:extLst>
              <a:ext uri="{FF2B5EF4-FFF2-40B4-BE49-F238E27FC236}">
                <a16:creationId xmlns:a16="http://schemas.microsoft.com/office/drawing/2014/main" id="{7114668D-BCED-B843-06C6-8D4E5089400F}"/>
              </a:ext>
            </a:extLst>
          </p:cNvPr>
          <p:cNvSpPr txBox="1"/>
          <p:nvPr/>
        </p:nvSpPr>
        <p:spPr>
          <a:xfrm>
            <a:off x="9096076" y="5376755"/>
            <a:ext cx="2619673" cy="646331"/>
          </a:xfrm>
          <a:prstGeom prst="rect">
            <a:avLst/>
          </a:prstGeom>
          <a:noFill/>
        </p:spPr>
        <p:txBody>
          <a:bodyPr wrap="square">
            <a:spAutoFit/>
          </a:bodyPr>
          <a:lstStyle/>
          <a:p>
            <a:r>
              <a:rPr lang="en-US" altLang="zh-CN" b="1" dirty="0"/>
              <a:t>NYU</a:t>
            </a:r>
            <a:r>
              <a:rPr lang="zh-CN" altLang="en-US" b="1" dirty="0"/>
              <a:t>的</a:t>
            </a:r>
            <a:r>
              <a:rPr lang="en-US" altLang="zh-CN" b="1" dirty="0"/>
              <a:t>Robert Shapley, Lai-Song Young</a:t>
            </a:r>
            <a:r>
              <a:rPr lang="zh-CN" altLang="en-US" b="1" dirty="0"/>
              <a:t>的团队</a:t>
            </a:r>
          </a:p>
        </p:txBody>
      </p:sp>
      <p:pic>
        <p:nvPicPr>
          <p:cNvPr id="47" name="图片 46">
            <a:extLst>
              <a:ext uri="{FF2B5EF4-FFF2-40B4-BE49-F238E27FC236}">
                <a16:creationId xmlns:a16="http://schemas.microsoft.com/office/drawing/2014/main" id="{B1B2A05D-552B-ED97-B18A-87D40ED20848}"/>
              </a:ext>
            </a:extLst>
          </p:cNvPr>
          <p:cNvPicPr>
            <a:picLocks noChangeAspect="1"/>
          </p:cNvPicPr>
          <p:nvPr/>
        </p:nvPicPr>
        <p:blipFill>
          <a:blip r:embed="rId4"/>
          <a:stretch>
            <a:fillRect/>
          </a:stretch>
        </p:blipFill>
        <p:spPr>
          <a:xfrm>
            <a:off x="8017843" y="5302284"/>
            <a:ext cx="1163761" cy="816052"/>
          </a:xfrm>
          <a:prstGeom prst="rect">
            <a:avLst/>
          </a:prstGeom>
        </p:spPr>
      </p:pic>
      <p:sp>
        <p:nvSpPr>
          <p:cNvPr id="2" name="星形: 五角 1">
            <a:extLst>
              <a:ext uri="{FF2B5EF4-FFF2-40B4-BE49-F238E27FC236}">
                <a16:creationId xmlns:a16="http://schemas.microsoft.com/office/drawing/2014/main" id="{BDECBEC7-3B53-8977-AE63-7994F9B6F005}"/>
              </a:ext>
            </a:extLst>
          </p:cNvPr>
          <p:cNvSpPr/>
          <p:nvPr/>
        </p:nvSpPr>
        <p:spPr>
          <a:xfrm rot="772272">
            <a:off x="10624634" y="3686993"/>
            <a:ext cx="548045" cy="537737"/>
          </a:xfrm>
          <a:prstGeom prst="star5">
            <a:avLst>
              <a:gd name="adj" fmla="val 14437"/>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E3D1EE3D-48CD-FEE4-4101-9B86940EB0CB}"/>
              </a:ext>
            </a:extLst>
          </p:cNvPr>
          <p:cNvPicPr>
            <a:picLocks noChangeAspect="1"/>
          </p:cNvPicPr>
          <p:nvPr/>
        </p:nvPicPr>
        <p:blipFill>
          <a:blip r:embed="rId5"/>
          <a:stretch>
            <a:fillRect/>
          </a:stretch>
        </p:blipFill>
        <p:spPr>
          <a:xfrm>
            <a:off x="3005746" y="4717848"/>
            <a:ext cx="1556867" cy="1885587"/>
          </a:xfrm>
          <a:prstGeom prst="rect">
            <a:avLst/>
          </a:prstGeom>
        </p:spPr>
      </p:pic>
      <p:sp>
        <p:nvSpPr>
          <p:cNvPr id="31" name="矩形: 圆角 30">
            <a:extLst>
              <a:ext uri="{FF2B5EF4-FFF2-40B4-BE49-F238E27FC236}">
                <a16:creationId xmlns:a16="http://schemas.microsoft.com/office/drawing/2014/main" id="{41BF11D9-0494-34B1-DBAA-C618BCE3BF3D}"/>
              </a:ext>
            </a:extLst>
          </p:cNvPr>
          <p:cNvSpPr/>
          <p:nvPr/>
        </p:nvSpPr>
        <p:spPr>
          <a:xfrm>
            <a:off x="3461579" y="4889597"/>
            <a:ext cx="1076720" cy="853854"/>
          </a:xfrm>
          <a:prstGeom prst="roundRect">
            <a:avLst/>
          </a:prstGeom>
          <a:solidFill>
            <a:schemeClr val="accent5">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8461208-FE78-0170-1670-E47FBF8A242F}"/>
              </a:ext>
            </a:extLst>
          </p:cNvPr>
          <p:cNvSpPr txBox="1"/>
          <p:nvPr/>
        </p:nvSpPr>
        <p:spPr>
          <a:xfrm>
            <a:off x="3726159" y="4798540"/>
            <a:ext cx="565441" cy="647784"/>
          </a:xfrm>
          <a:prstGeom prst="rect">
            <a:avLst/>
          </a:prstGeom>
          <a:noFill/>
        </p:spPr>
        <p:txBody>
          <a:bodyPr wrap="square">
            <a:spAutoFit/>
          </a:bodyPr>
          <a:lstStyle/>
          <a:p>
            <a:r>
              <a:rPr lang="en-US" altLang="zh-CN" sz="3600" dirty="0">
                <a:solidFill>
                  <a:srgbClr val="FF0000"/>
                </a:solidFill>
              </a:rPr>
              <a:t>×</a:t>
            </a:r>
            <a:endParaRPr lang="zh-CN" altLang="en-US" sz="3600" dirty="0">
              <a:solidFill>
                <a:srgbClr val="FF0000"/>
              </a:solidFill>
            </a:endParaRPr>
          </a:p>
        </p:txBody>
      </p:sp>
      <p:sp>
        <p:nvSpPr>
          <p:cNvPr id="33" name="文本框 32">
            <a:extLst>
              <a:ext uri="{FF2B5EF4-FFF2-40B4-BE49-F238E27FC236}">
                <a16:creationId xmlns:a16="http://schemas.microsoft.com/office/drawing/2014/main" id="{D2E9EF0F-4F0B-4FDB-AA53-9F7B7B6EED2B}"/>
              </a:ext>
            </a:extLst>
          </p:cNvPr>
          <p:cNvSpPr txBox="1"/>
          <p:nvPr/>
        </p:nvSpPr>
        <p:spPr>
          <a:xfrm>
            <a:off x="3878696" y="6014229"/>
            <a:ext cx="452196" cy="523220"/>
          </a:xfrm>
          <a:prstGeom prst="rect">
            <a:avLst/>
          </a:prstGeom>
          <a:noFill/>
        </p:spPr>
        <p:txBody>
          <a:bodyPr wrap="square">
            <a:spAutoFit/>
          </a:bodyPr>
          <a:lstStyle/>
          <a:p>
            <a:r>
              <a:rPr lang="en-US" altLang="zh-CN" sz="2800" dirty="0">
                <a:solidFill>
                  <a:srgbClr val="FF0000"/>
                </a:solidFill>
              </a:rPr>
              <a:t>×</a:t>
            </a:r>
            <a:endParaRPr lang="zh-CN" altLang="en-US" sz="2800" dirty="0">
              <a:solidFill>
                <a:srgbClr val="FF0000"/>
              </a:solidFill>
            </a:endParaRPr>
          </a:p>
        </p:txBody>
      </p:sp>
      <p:sp>
        <p:nvSpPr>
          <p:cNvPr id="34" name="文本框 33">
            <a:extLst>
              <a:ext uri="{FF2B5EF4-FFF2-40B4-BE49-F238E27FC236}">
                <a16:creationId xmlns:a16="http://schemas.microsoft.com/office/drawing/2014/main" id="{370DB887-E7F5-527F-D500-5A429434841E}"/>
              </a:ext>
            </a:extLst>
          </p:cNvPr>
          <p:cNvSpPr txBox="1"/>
          <p:nvPr/>
        </p:nvSpPr>
        <p:spPr>
          <a:xfrm>
            <a:off x="3855725" y="5673199"/>
            <a:ext cx="452196" cy="523220"/>
          </a:xfrm>
          <a:prstGeom prst="rect">
            <a:avLst/>
          </a:prstGeom>
          <a:noFill/>
        </p:spPr>
        <p:txBody>
          <a:bodyPr wrap="square">
            <a:spAutoFit/>
          </a:bodyPr>
          <a:lstStyle/>
          <a:p>
            <a:r>
              <a:rPr lang="en-US" altLang="zh-CN" sz="2800" dirty="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303244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箭头: 右 8">
            <a:extLst>
              <a:ext uri="{FF2B5EF4-FFF2-40B4-BE49-F238E27FC236}">
                <a16:creationId xmlns:a16="http://schemas.microsoft.com/office/drawing/2014/main" id="{E133DBC5-47B0-568B-9BD1-9A09366FA239}"/>
              </a:ext>
            </a:extLst>
          </p:cNvPr>
          <p:cNvSpPr/>
          <p:nvPr/>
        </p:nvSpPr>
        <p:spPr>
          <a:xfrm>
            <a:off x="4727948" y="3093944"/>
            <a:ext cx="889000" cy="64633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C43808B6-F4DB-1D3D-6382-E9B3C8FB480B}"/>
              </a:ext>
            </a:extLst>
          </p:cNvPr>
          <p:cNvGrpSpPr/>
          <p:nvPr/>
        </p:nvGrpSpPr>
        <p:grpSpPr>
          <a:xfrm>
            <a:off x="144201" y="166290"/>
            <a:ext cx="5130800" cy="6481091"/>
            <a:chOff x="139700" y="177800"/>
            <a:chExt cx="5130800" cy="6481091"/>
          </a:xfrm>
        </p:grpSpPr>
        <p:sp>
          <p:nvSpPr>
            <p:cNvPr id="10" name="卷形: 垂直 9">
              <a:extLst>
                <a:ext uri="{FF2B5EF4-FFF2-40B4-BE49-F238E27FC236}">
                  <a16:creationId xmlns:a16="http://schemas.microsoft.com/office/drawing/2014/main" id="{04818A59-5E1C-43AA-B9B2-2E08900E6143}"/>
                </a:ext>
              </a:extLst>
            </p:cNvPr>
            <p:cNvSpPr/>
            <p:nvPr/>
          </p:nvSpPr>
          <p:spPr>
            <a:xfrm>
              <a:off x="139700" y="177800"/>
              <a:ext cx="5130800" cy="6481091"/>
            </a:xfrm>
            <a:prstGeom prst="verticalScroll">
              <a:avLst/>
            </a:prstGeom>
            <a:solidFill>
              <a:schemeClr val="bg1"/>
            </a:solid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DC6A8EE8-0928-9D63-35DD-DD98EB893BA2}"/>
                </a:ext>
              </a:extLst>
            </p:cNvPr>
            <p:cNvGrpSpPr/>
            <p:nvPr/>
          </p:nvGrpSpPr>
          <p:grpSpPr>
            <a:xfrm>
              <a:off x="1197836" y="2493389"/>
              <a:ext cx="2952801" cy="1977428"/>
              <a:chOff x="1910993" y="2278925"/>
              <a:chExt cx="3780436" cy="3024235"/>
            </a:xfrm>
          </p:grpSpPr>
          <p:pic>
            <p:nvPicPr>
              <p:cNvPr id="14" name="图片 13">
                <a:extLst>
                  <a:ext uri="{FF2B5EF4-FFF2-40B4-BE49-F238E27FC236}">
                    <a16:creationId xmlns:a16="http://schemas.microsoft.com/office/drawing/2014/main" id="{8023E6E9-9503-645F-C261-759695369910}"/>
                  </a:ext>
                </a:extLst>
              </p:cNvPr>
              <p:cNvPicPr>
                <a:picLocks noChangeAspect="1"/>
              </p:cNvPicPr>
              <p:nvPr/>
            </p:nvPicPr>
            <p:blipFill>
              <a:blip r:embed="rId3"/>
              <a:stretch>
                <a:fillRect/>
              </a:stretch>
            </p:blipFill>
            <p:spPr>
              <a:xfrm>
                <a:off x="2218648" y="2278925"/>
                <a:ext cx="3138461" cy="1688142"/>
              </a:xfrm>
              <a:prstGeom prst="rect">
                <a:avLst/>
              </a:prstGeom>
            </p:spPr>
          </p:pic>
          <p:pic>
            <p:nvPicPr>
              <p:cNvPr id="15" name="图片 14">
                <a:extLst>
                  <a:ext uri="{FF2B5EF4-FFF2-40B4-BE49-F238E27FC236}">
                    <a16:creationId xmlns:a16="http://schemas.microsoft.com/office/drawing/2014/main" id="{7A396D38-4C91-DC7D-F1C7-06E2B6B6E921}"/>
                  </a:ext>
                </a:extLst>
              </p:cNvPr>
              <p:cNvPicPr>
                <a:picLocks noChangeAspect="1"/>
              </p:cNvPicPr>
              <p:nvPr/>
            </p:nvPicPr>
            <p:blipFill>
              <a:blip r:embed="rId4"/>
              <a:stretch>
                <a:fillRect/>
              </a:stretch>
            </p:blipFill>
            <p:spPr>
              <a:xfrm>
                <a:off x="1910993" y="3947134"/>
                <a:ext cx="3780436" cy="1356026"/>
              </a:xfrm>
              <a:prstGeom prst="rect">
                <a:avLst/>
              </a:prstGeom>
            </p:spPr>
          </p:pic>
        </p:grpSp>
        <p:sp>
          <p:nvSpPr>
            <p:cNvPr id="21" name="文本框 20">
              <a:extLst>
                <a:ext uri="{FF2B5EF4-FFF2-40B4-BE49-F238E27FC236}">
                  <a16:creationId xmlns:a16="http://schemas.microsoft.com/office/drawing/2014/main" id="{870A4FE2-0526-BFC2-FBAD-C7F533B9B397}"/>
                </a:ext>
              </a:extLst>
            </p:cNvPr>
            <p:cNvSpPr txBox="1"/>
            <p:nvPr/>
          </p:nvSpPr>
          <p:spPr>
            <a:xfrm>
              <a:off x="1292547" y="831466"/>
              <a:ext cx="3253250" cy="1631216"/>
            </a:xfrm>
            <a:prstGeom prst="rect">
              <a:avLst/>
            </a:prstGeom>
            <a:noFill/>
          </p:spPr>
          <p:txBody>
            <a:bodyPr wrap="square">
              <a:spAutoFit/>
            </a:bodyPr>
            <a:lstStyle/>
            <a:p>
              <a:r>
                <a:rPr lang="zh-CN" altLang="en-US" sz="1600" b="1" dirty="0"/>
                <a:t>Orientation Selectivity from Very Sparse LGN Inputs in a Comprehensive Model of Macaque V1 Cortex</a:t>
              </a:r>
              <a:endParaRPr lang="en-US" altLang="zh-CN" sz="1600" b="1" dirty="0"/>
            </a:p>
            <a:p>
              <a:r>
                <a:rPr lang="en-US" altLang="zh-CN" dirty="0"/>
                <a:t>-2016</a:t>
              </a:r>
            </a:p>
            <a:p>
              <a:r>
                <a:rPr lang="en-US" altLang="zh-CN" dirty="0"/>
                <a:t>-Journal of neuroscience</a:t>
              </a:r>
              <a:endParaRPr lang="zh-CN" altLang="en-US" dirty="0"/>
            </a:p>
          </p:txBody>
        </p:sp>
        <p:sp>
          <p:nvSpPr>
            <p:cNvPr id="24" name="文本框 23">
              <a:extLst>
                <a:ext uri="{FF2B5EF4-FFF2-40B4-BE49-F238E27FC236}">
                  <a16:creationId xmlns:a16="http://schemas.microsoft.com/office/drawing/2014/main" id="{AD0CB7A8-0021-24F7-A507-0B277618B85B}"/>
                </a:ext>
              </a:extLst>
            </p:cNvPr>
            <p:cNvSpPr txBox="1"/>
            <p:nvPr/>
          </p:nvSpPr>
          <p:spPr>
            <a:xfrm>
              <a:off x="1043872" y="4768903"/>
              <a:ext cx="1433222" cy="1384995"/>
            </a:xfrm>
            <a:prstGeom prst="rect">
              <a:avLst/>
            </a:prstGeom>
            <a:noFill/>
          </p:spPr>
          <p:txBody>
            <a:bodyPr wrap="square">
              <a:spAutoFit/>
            </a:bodyPr>
            <a:lstStyle/>
            <a:p>
              <a:r>
                <a:rPr lang="en-US" altLang="zh-CN" sz="1400" b="1" dirty="0"/>
                <a:t>1. LIF</a:t>
              </a:r>
              <a:r>
                <a:rPr lang="zh-CN" altLang="en-US" sz="1400" b="1" dirty="0"/>
                <a:t>点神经元；基于电导的突触</a:t>
              </a:r>
              <a:r>
                <a:rPr lang="en-US" altLang="zh-CN" sz="1400" b="1" dirty="0"/>
                <a:t>AMPA,NMDA,GABA</a:t>
              </a:r>
            </a:p>
            <a:p>
              <a:r>
                <a:rPr lang="en-US" altLang="zh-CN" sz="1400" b="1" dirty="0"/>
                <a:t>2. </a:t>
              </a:r>
              <a:r>
                <a:rPr lang="zh-CN" altLang="en-US" sz="1400" b="1" dirty="0"/>
                <a:t>生物合理的网络结构</a:t>
              </a:r>
              <a:endParaRPr lang="en-US" altLang="zh-CN" b="1" dirty="0"/>
            </a:p>
          </p:txBody>
        </p:sp>
        <p:grpSp>
          <p:nvGrpSpPr>
            <p:cNvPr id="29" name="组合 28">
              <a:extLst>
                <a:ext uri="{FF2B5EF4-FFF2-40B4-BE49-F238E27FC236}">
                  <a16:creationId xmlns:a16="http://schemas.microsoft.com/office/drawing/2014/main" id="{AEE07196-19AC-6563-6D11-465F66950959}"/>
                </a:ext>
              </a:extLst>
            </p:cNvPr>
            <p:cNvGrpSpPr/>
            <p:nvPr/>
          </p:nvGrpSpPr>
          <p:grpSpPr>
            <a:xfrm>
              <a:off x="2430422" y="4513971"/>
              <a:ext cx="1739815" cy="2083424"/>
              <a:chOff x="1165706" y="4331840"/>
              <a:chExt cx="1739815" cy="2083424"/>
            </a:xfrm>
          </p:grpSpPr>
          <p:grpSp>
            <p:nvGrpSpPr>
              <p:cNvPr id="8" name="组合 7">
                <a:extLst>
                  <a:ext uri="{FF2B5EF4-FFF2-40B4-BE49-F238E27FC236}">
                    <a16:creationId xmlns:a16="http://schemas.microsoft.com/office/drawing/2014/main" id="{B148C929-C928-D146-01D6-8506CCBD8E2C}"/>
                  </a:ext>
                </a:extLst>
              </p:cNvPr>
              <p:cNvGrpSpPr/>
              <p:nvPr/>
            </p:nvGrpSpPr>
            <p:grpSpPr>
              <a:xfrm>
                <a:off x="1165706" y="4331840"/>
                <a:ext cx="1720215" cy="2083424"/>
                <a:chOff x="1185305" y="4543608"/>
                <a:chExt cx="1720215" cy="2083424"/>
              </a:xfrm>
            </p:grpSpPr>
            <p:pic>
              <p:nvPicPr>
                <p:cNvPr id="16" name="图片 15">
                  <a:extLst>
                    <a:ext uri="{FF2B5EF4-FFF2-40B4-BE49-F238E27FC236}">
                      <a16:creationId xmlns:a16="http://schemas.microsoft.com/office/drawing/2014/main" id="{B36A74BA-DE33-F852-F796-30CD793850DC}"/>
                    </a:ext>
                  </a:extLst>
                </p:cNvPr>
                <p:cNvPicPr>
                  <a:picLocks noChangeAspect="1"/>
                </p:cNvPicPr>
                <p:nvPr/>
              </p:nvPicPr>
              <p:blipFill>
                <a:blip r:embed="rId5"/>
                <a:stretch>
                  <a:fillRect/>
                </a:stretch>
              </p:blipFill>
              <p:spPr>
                <a:xfrm>
                  <a:off x="1185305" y="4543608"/>
                  <a:ext cx="1720215" cy="2083424"/>
                </a:xfrm>
                <a:prstGeom prst="rect">
                  <a:avLst/>
                </a:prstGeom>
              </p:spPr>
            </p:pic>
            <p:sp>
              <p:nvSpPr>
                <p:cNvPr id="22" name="文本框 21">
                  <a:extLst>
                    <a:ext uri="{FF2B5EF4-FFF2-40B4-BE49-F238E27FC236}">
                      <a16:creationId xmlns:a16="http://schemas.microsoft.com/office/drawing/2014/main" id="{37E9841B-6CE1-2D0A-FB7E-3EFA1AD8110C}"/>
                    </a:ext>
                  </a:extLst>
                </p:cNvPr>
                <p:cNvSpPr txBox="1"/>
                <p:nvPr/>
              </p:nvSpPr>
              <p:spPr>
                <a:xfrm>
                  <a:off x="2166066" y="6012617"/>
                  <a:ext cx="452196" cy="523220"/>
                </a:xfrm>
                <a:prstGeom prst="rect">
                  <a:avLst/>
                </a:prstGeom>
                <a:noFill/>
              </p:spPr>
              <p:txBody>
                <a:bodyPr wrap="square">
                  <a:spAutoFit/>
                </a:bodyPr>
                <a:lstStyle/>
                <a:p>
                  <a:r>
                    <a:rPr lang="en-US" altLang="zh-CN" sz="2800" dirty="0">
                      <a:solidFill>
                        <a:srgbClr val="FF0000"/>
                      </a:solidFill>
                    </a:rPr>
                    <a:t>×</a:t>
                  </a:r>
                  <a:endParaRPr lang="zh-CN" altLang="en-US" sz="2800" dirty="0">
                    <a:solidFill>
                      <a:srgbClr val="FF0000"/>
                    </a:solidFill>
                  </a:endParaRPr>
                </a:p>
              </p:txBody>
            </p:sp>
            <p:sp>
              <p:nvSpPr>
                <p:cNvPr id="23" name="文本框 22">
                  <a:extLst>
                    <a:ext uri="{FF2B5EF4-FFF2-40B4-BE49-F238E27FC236}">
                      <a16:creationId xmlns:a16="http://schemas.microsoft.com/office/drawing/2014/main" id="{1D941F36-A1AF-3275-AD3E-219304D0C02D}"/>
                    </a:ext>
                  </a:extLst>
                </p:cNvPr>
                <p:cNvSpPr txBox="1"/>
                <p:nvPr/>
              </p:nvSpPr>
              <p:spPr>
                <a:xfrm>
                  <a:off x="2166066" y="5654295"/>
                  <a:ext cx="452196" cy="523220"/>
                </a:xfrm>
                <a:prstGeom prst="rect">
                  <a:avLst/>
                </a:prstGeom>
                <a:noFill/>
              </p:spPr>
              <p:txBody>
                <a:bodyPr wrap="square">
                  <a:spAutoFit/>
                </a:bodyPr>
                <a:lstStyle/>
                <a:p>
                  <a:r>
                    <a:rPr lang="en-US" altLang="zh-CN" sz="2800" dirty="0">
                      <a:solidFill>
                        <a:srgbClr val="FF0000"/>
                      </a:solidFill>
                    </a:rPr>
                    <a:t>×</a:t>
                  </a:r>
                  <a:endParaRPr lang="zh-CN" altLang="en-US" sz="2800" dirty="0">
                    <a:solidFill>
                      <a:srgbClr val="FF0000"/>
                    </a:solidFill>
                  </a:endParaRPr>
                </a:p>
              </p:txBody>
            </p:sp>
          </p:grpSp>
          <p:sp>
            <p:nvSpPr>
              <p:cNvPr id="27" name="矩形: 圆角 26">
                <a:extLst>
                  <a:ext uri="{FF2B5EF4-FFF2-40B4-BE49-F238E27FC236}">
                    <a16:creationId xmlns:a16="http://schemas.microsoft.com/office/drawing/2014/main" id="{05913DDF-00AB-9975-0535-0648EC68E6F1}"/>
                  </a:ext>
                </a:extLst>
              </p:cNvPr>
              <p:cNvSpPr/>
              <p:nvPr/>
            </p:nvSpPr>
            <p:spPr>
              <a:xfrm>
                <a:off x="1828801" y="4586772"/>
                <a:ext cx="1076720" cy="853854"/>
              </a:xfrm>
              <a:prstGeom prst="roundRect">
                <a:avLst/>
              </a:prstGeom>
              <a:solidFill>
                <a:schemeClr val="accent5">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5BC9D193-18A1-EF05-971A-08C30D71836C}"/>
                  </a:ext>
                </a:extLst>
              </p:cNvPr>
              <p:cNvSpPr txBox="1"/>
              <p:nvPr/>
            </p:nvSpPr>
            <p:spPr>
              <a:xfrm>
                <a:off x="2093381" y="4495715"/>
                <a:ext cx="565441" cy="647784"/>
              </a:xfrm>
              <a:prstGeom prst="rect">
                <a:avLst/>
              </a:prstGeom>
              <a:noFill/>
            </p:spPr>
            <p:txBody>
              <a:bodyPr wrap="square">
                <a:spAutoFit/>
              </a:bodyPr>
              <a:lstStyle/>
              <a:p>
                <a:r>
                  <a:rPr lang="en-US" altLang="zh-CN" sz="3600" dirty="0">
                    <a:solidFill>
                      <a:srgbClr val="FF0000"/>
                    </a:solidFill>
                  </a:rPr>
                  <a:t>×</a:t>
                </a:r>
                <a:endParaRPr lang="zh-CN" altLang="en-US" sz="3600" dirty="0">
                  <a:solidFill>
                    <a:srgbClr val="FF0000"/>
                  </a:solidFill>
                </a:endParaRPr>
              </a:p>
            </p:txBody>
          </p:sp>
        </p:grpSp>
      </p:grpSp>
      <p:grpSp>
        <p:nvGrpSpPr>
          <p:cNvPr id="38" name="组合 37">
            <a:extLst>
              <a:ext uri="{FF2B5EF4-FFF2-40B4-BE49-F238E27FC236}">
                <a16:creationId xmlns:a16="http://schemas.microsoft.com/office/drawing/2014/main" id="{25178C4A-9764-DB13-6327-2FB00F9D28D7}"/>
              </a:ext>
            </a:extLst>
          </p:cNvPr>
          <p:cNvGrpSpPr/>
          <p:nvPr/>
        </p:nvGrpSpPr>
        <p:grpSpPr>
          <a:xfrm>
            <a:off x="5074524" y="189687"/>
            <a:ext cx="5130800" cy="6460543"/>
            <a:chOff x="5685379" y="195135"/>
            <a:chExt cx="5130800" cy="6460543"/>
          </a:xfrm>
        </p:grpSpPr>
        <p:sp>
          <p:nvSpPr>
            <p:cNvPr id="37" name="卷形: 垂直 36">
              <a:extLst>
                <a:ext uri="{FF2B5EF4-FFF2-40B4-BE49-F238E27FC236}">
                  <a16:creationId xmlns:a16="http://schemas.microsoft.com/office/drawing/2014/main" id="{F89DD4BE-2F70-3A2B-6877-ADFAD7D71590}"/>
                </a:ext>
              </a:extLst>
            </p:cNvPr>
            <p:cNvSpPr/>
            <p:nvPr/>
          </p:nvSpPr>
          <p:spPr>
            <a:xfrm>
              <a:off x="5685379" y="195135"/>
              <a:ext cx="5130800" cy="6460543"/>
            </a:xfrm>
            <a:prstGeom prst="verticalScroll">
              <a:avLst/>
            </a:prstGeom>
            <a:solidFill>
              <a:schemeClr val="bg1"/>
            </a:solid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81D77DF-D38C-5D6A-F614-A65C5CFBB757}"/>
                </a:ext>
              </a:extLst>
            </p:cNvPr>
            <p:cNvGrpSpPr/>
            <p:nvPr/>
          </p:nvGrpSpPr>
          <p:grpSpPr>
            <a:xfrm>
              <a:off x="7085410" y="2550158"/>
              <a:ext cx="2340392" cy="1881349"/>
              <a:chOff x="8656684" y="916950"/>
              <a:chExt cx="2124332" cy="2229528"/>
            </a:xfrm>
          </p:grpSpPr>
          <p:pic>
            <p:nvPicPr>
              <p:cNvPr id="11" name="图片 10">
                <a:extLst>
                  <a:ext uri="{FF2B5EF4-FFF2-40B4-BE49-F238E27FC236}">
                    <a16:creationId xmlns:a16="http://schemas.microsoft.com/office/drawing/2014/main" id="{B61C4E54-0BFB-BA39-7EF5-3577F3463B60}"/>
                  </a:ext>
                </a:extLst>
              </p:cNvPr>
              <p:cNvPicPr>
                <a:picLocks noChangeAspect="1"/>
              </p:cNvPicPr>
              <p:nvPr/>
            </p:nvPicPr>
            <p:blipFill>
              <a:blip r:embed="rId6"/>
              <a:stretch>
                <a:fillRect/>
              </a:stretch>
            </p:blipFill>
            <p:spPr>
              <a:xfrm>
                <a:off x="8656684" y="2839923"/>
                <a:ext cx="2124332" cy="306555"/>
              </a:xfrm>
              <a:prstGeom prst="rect">
                <a:avLst/>
              </a:prstGeom>
            </p:spPr>
          </p:pic>
          <p:pic>
            <p:nvPicPr>
              <p:cNvPr id="12" name="图片 11">
                <a:extLst>
                  <a:ext uri="{FF2B5EF4-FFF2-40B4-BE49-F238E27FC236}">
                    <a16:creationId xmlns:a16="http://schemas.microsoft.com/office/drawing/2014/main" id="{DF826B84-97B3-7FE5-1E55-ECA731C68803}"/>
                  </a:ext>
                </a:extLst>
              </p:cNvPr>
              <p:cNvPicPr>
                <a:picLocks noChangeAspect="1"/>
              </p:cNvPicPr>
              <p:nvPr/>
            </p:nvPicPr>
            <p:blipFill>
              <a:blip r:embed="rId7"/>
              <a:stretch>
                <a:fillRect/>
              </a:stretch>
            </p:blipFill>
            <p:spPr>
              <a:xfrm>
                <a:off x="8698782" y="916950"/>
                <a:ext cx="2068525" cy="1864587"/>
              </a:xfrm>
              <a:prstGeom prst="rect">
                <a:avLst/>
              </a:prstGeom>
            </p:spPr>
          </p:pic>
        </p:grpSp>
        <p:grpSp>
          <p:nvGrpSpPr>
            <p:cNvPr id="4" name="组合 3">
              <a:extLst>
                <a:ext uri="{FF2B5EF4-FFF2-40B4-BE49-F238E27FC236}">
                  <a16:creationId xmlns:a16="http://schemas.microsoft.com/office/drawing/2014/main" id="{46720032-7C3A-B979-F6E9-431EE58D45A4}"/>
                </a:ext>
              </a:extLst>
            </p:cNvPr>
            <p:cNvGrpSpPr/>
            <p:nvPr/>
          </p:nvGrpSpPr>
          <p:grpSpPr>
            <a:xfrm>
              <a:off x="6648716" y="947362"/>
              <a:ext cx="3300748" cy="1477328"/>
              <a:chOff x="7996199" y="3025274"/>
              <a:chExt cx="3300748" cy="1477328"/>
            </a:xfrm>
          </p:grpSpPr>
          <p:sp>
            <p:nvSpPr>
              <p:cNvPr id="19" name="文本框 18">
                <a:extLst>
                  <a:ext uri="{FF2B5EF4-FFF2-40B4-BE49-F238E27FC236}">
                    <a16:creationId xmlns:a16="http://schemas.microsoft.com/office/drawing/2014/main" id="{CAD5FEA2-56CD-DC6B-BC89-649D9E45A46F}"/>
                  </a:ext>
                </a:extLst>
              </p:cNvPr>
              <p:cNvSpPr txBox="1"/>
              <p:nvPr/>
            </p:nvSpPr>
            <p:spPr>
              <a:xfrm>
                <a:off x="7996199" y="3025274"/>
                <a:ext cx="3300748" cy="1477328"/>
              </a:xfrm>
              <a:prstGeom prst="rect">
                <a:avLst/>
              </a:prstGeom>
              <a:noFill/>
            </p:spPr>
            <p:txBody>
              <a:bodyPr wrap="square">
                <a:spAutoFit/>
              </a:bodyPr>
              <a:lstStyle/>
              <a:p>
                <a:r>
                  <a:rPr lang="zh-CN" altLang="en-US" b="1" dirty="0"/>
                  <a:t>Unraveling the mechanisms of surround suppression in early visual processing</a:t>
                </a:r>
                <a:endParaRPr lang="en-US" altLang="zh-CN" b="1" dirty="0"/>
              </a:p>
              <a:p>
                <a:r>
                  <a:rPr lang="en-US" altLang="zh-CN" dirty="0"/>
                  <a:t>-2021</a:t>
                </a:r>
              </a:p>
              <a:p>
                <a:r>
                  <a:rPr lang="en-US" altLang="zh-CN" sz="1600" dirty="0"/>
                  <a:t>-</a:t>
                </a:r>
                <a:r>
                  <a:rPr lang="en-US" altLang="zh-CN" sz="1600" dirty="0" err="1"/>
                  <a:t>Plos</a:t>
                </a:r>
                <a:r>
                  <a:rPr lang="en-US" altLang="zh-CN" sz="1600" dirty="0"/>
                  <a:t> Computational Biology</a:t>
                </a:r>
                <a:endParaRPr lang="zh-CN" altLang="en-US" dirty="0"/>
              </a:p>
            </p:txBody>
          </p:sp>
          <p:sp>
            <p:nvSpPr>
              <p:cNvPr id="20" name="星形: 五角 19">
                <a:extLst>
                  <a:ext uri="{FF2B5EF4-FFF2-40B4-BE49-F238E27FC236}">
                    <a16:creationId xmlns:a16="http://schemas.microsoft.com/office/drawing/2014/main" id="{44EF3F47-4189-35C1-4A82-9D5EC5426D6B}"/>
                  </a:ext>
                </a:extLst>
              </p:cNvPr>
              <p:cNvSpPr/>
              <p:nvPr/>
            </p:nvSpPr>
            <p:spPr>
              <a:xfrm rot="772272">
                <a:off x="10458758" y="3602599"/>
                <a:ext cx="548045" cy="537737"/>
              </a:xfrm>
              <a:prstGeom prst="star5">
                <a:avLst>
                  <a:gd name="adj" fmla="val 14437"/>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4752BF82-AC5F-9176-E7CD-D8CF6AD9AAD0}"/>
                </a:ext>
              </a:extLst>
            </p:cNvPr>
            <p:cNvGrpSpPr/>
            <p:nvPr/>
          </p:nvGrpSpPr>
          <p:grpSpPr>
            <a:xfrm>
              <a:off x="7862076" y="4590612"/>
              <a:ext cx="1548624" cy="1992873"/>
              <a:chOff x="1890664" y="4422545"/>
              <a:chExt cx="1720215" cy="2083424"/>
            </a:xfrm>
          </p:grpSpPr>
          <p:pic>
            <p:nvPicPr>
              <p:cNvPr id="34" name="图片 33">
                <a:extLst>
                  <a:ext uri="{FF2B5EF4-FFF2-40B4-BE49-F238E27FC236}">
                    <a16:creationId xmlns:a16="http://schemas.microsoft.com/office/drawing/2014/main" id="{9D6BC1AF-E467-A702-CD6B-BA8B6341701F}"/>
                  </a:ext>
                </a:extLst>
              </p:cNvPr>
              <p:cNvPicPr>
                <a:picLocks noChangeAspect="1"/>
              </p:cNvPicPr>
              <p:nvPr/>
            </p:nvPicPr>
            <p:blipFill>
              <a:blip r:embed="rId5"/>
              <a:stretch>
                <a:fillRect/>
              </a:stretch>
            </p:blipFill>
            <p:spPr>
              <a:xfrm>
                <a:off x="1890664" y="4422545"/>
                <a:ext cx="1720215" cy="2083424"/>
              </a:xfrm>
              <a:prstGeom prst="rect">
                <a:avLst/>
              </a:prstGeom>
            </p:spPr>
          </p:pic>
          <p:sp>
            <p:nvSpPr>
              <p:cNvPr id="32" name="矩形: 圆角 31">
                <a:extLst>
                  <a:ext uri="{FF2B5EF4-FFF2-40B4-BE49-F238E27FC236}">
                    <a16:creationId xmlns:a16="http://schemas.microsoft.com/office/drawing/2014/main" id="{C9F2F3B1-C961-0A21-C6C8-FD67B5B6D373}"/>
                  </a:ext>
                </a:extLst>
              </p:cNvPr>
              <p:cNvSpPr/>
              <p:nvPr/>
            </p:nvSpPr>
            <p:spPr>
              <a:xfrm>
                <a:off x="2505943" y="4653157"/>
                <a:ext cx="1076719" cy="853854"/>
              </a:xfrm>
              <a:prstGeom prst="roundRect">
                <a:avLst/>
              </a:prstGeom>
              <a:solidFill>
                <a:schemeClr val="accent5">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529BDFA-2E9F-760F-08C0-F781BF45890C}"/>
                  </a:ext>
                </a:extLst>
              </p:cNvPr>
              <p:cNvSpPr txBox="1"/>
              <p:nvPr/>
            </p:nvSpPr>
            <p:spPr>
              <a:xfrm>
                <a:off x="2742311" y="4495715"/>
                <a:ext cx="565441" cy="647784"/>
              </a:xfrm>
              <a:prstGeom prst="rect">
                <a:avLst/>
              </a:prstGeom>
              <a:noFill/>
            </p:spPr>
            <p:txBody>
              <a:bodyPr wrap="square">
                <a:spAutoFit/>
              </a:bodyPr>
              <a:lstStyle/>
              <a:p>
                <a:r>
                  <a:rPr lang="en-US" altLang="zh-CN" sz="3600" dirty="0">
                    <a:solidFill>
                      <a:srgbClr val="FF0000"/>
                    </a:solidFill>
                  </a:rPr>
                  <a:t>×</a:t>
                </a:r>
                <a:endParaRPr lang="zh-CN" altLang="en-US" sz="3600" dirty="0">
                  <a:solidFill>
                    <a:srgbClr val="FF0000"/>
                  </a:solidFill>
                </a:endParaRPr>
              </a:p>
            </p:txBody>
          </p:sp>
        </p:grpSp>
      </p:grpSp>
      <p:sp>
        <p:nvSpPr>
          <p:cNvPr id="40" name="文本框 39">
            <a:extLst>
              <a:ext uri="{FF2B5EF4-FFF2-40B4-BE49-F238E27FC236}">
                <a16:creationId xmlns:a16="http://schemas.microsoft.com/office/drawing/2014/main" id="{94DC4F9C-A548-049E-D0AD-513C700B8918}"/>
              </a:ext>
            </a:extLst>
          </p:cNvPr>
          <p:cNvSpPr txBox="1"/>
          <p:nvPr/>
        </p:nvSpPr>
        <p:spPr>
          <a:xfrm>
            <a:off x="5934059" y="4966629"/>
            <a:ext cx="1317162" cy="954107"/>
          </a:xfrm>
          <a:prstGeom prst="rect">
            <a:avLst/>
          </a:prstGeom>
          <a:noFill/>
        </p:spPr>
        <p:txBody>
          <a:bodyPr wrap="square">
            <a:spAutoFit/>
          </a:bodyPr>
          <a:lstStyle/>
          <a:p>
            <a:r>
              <a:rPr lang="en-US" altLang="zh-CN" sz="1400" b="1" dirty="0"/>
              <a:t>1. </a:t>
            </a:r>
            <a:r>
              <a:rPr lang="zh-CN" altLang="en-US" sz="1400" b="1" dirty="0"/>
              <a:t>理论框架</a:t>
            </a:r>
            <a:endParaRPr lang="en-US" altLang="zh-CN" sz="1400" b="1" dirty="0"/>
          </a:p>
          <a:p>
            <a:r>
              <a:rPr lang="en-US" altLang="zh-CN" sz="1400" b="1" dirty="0"/>
              <a:t>2. </a:t>
            </a:r>
            <a:r>
              <a:rPr lang="zh-CN" altLang="en-US" sz="1400" b="1" dirty="0"/>
              <a:t>线性模型</a:t>
            </a:r>
            <a:endParaRPr lang="en-US" altLang="zh-CN" sz="1400" b="1" dirty="0"/>
          </a:p>
          <a:p>
            <a:r>
              <a:rPr lang="en-US" altLang="zh-CN" sz="1400" b="1" dirty="0"/>
              <a:t>3. </a:t>
            </a:r>
            <a:r>
              <a:rPr lang="zh-CN" altLang="en-US" sz="1400" b="1" dirty="0"/>
              <a:t>神经元群为单位</a:t>
            </a:r>
            <a:endParaRPr lang="en-US" altLang="zh-CN" sz="1400" b="1" dirty="0"/>
          </a:p>
        </p:txBody>
      </p:sp>
      <p:sp>
        <p:nvSpPr>
          <p:cNvPr id="42" name="文本框 41">
            <a:extLst>
              <a:ext uri="{FF2B5EF4-FFF2-40B4-BE49-F238E27FC236}">
                <a16:creationId xmlns:a16="http://schemas.microsoft.com/office/drawing/2014/main" id="{DBEF4D3F-2FF7-D109-7724-665132B14B5A}"/>
              </a:ext>
            </a:extLst>
          </p:cNvPr>
          <p:cNvSpPr txBox="1"/>
          <p:nvPr/>
        </p:nvSpPr>
        <p:spPr>
          <a:xfrm>
            <a:off x="9907757" y="3220378"/>
            <a:ext cx="1683209" cy="1200329"/>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sym typeface="+mn-ea"/>
              </a:rPr>
              <a:t>基于</a:t>
            </a:r>
            <a:r>
              <a:rPr lang="en-US" altLang="zh-CN" sz="1800" dirty="0">
                <a:latin typeface="Microsoft YaHei" panose="020B0503020204020204" pitchFamily="34" charset="-122"/>
                <a:ea typeface="Microsoft YaHei" panose="020B0503020204020204" pitchFamily="34" charset="-122"/>
                <a:sym typeface="+mn-ea"/>
              </a:rPr>
              <a:t>CSY</a:t>
            </a:r>
            <a:r>
              <a:rPr lang="zh-CN" altLang="en-US" sz="1800" dirty="0">
                <a:latin typeface="Microsoft YaHei" panose="020B0503020204020204" pitchFamily="34" charset="-122"/>
                <a:ea typeface="Microsoft YaHei" panose="020B0503020204020204" pitchFamily="34" charset="-122"/>
                <a:sym typeface="+mn-ea"/>
              </a:rPr>
              <a:t>的可能的建模方向：</a:t>
            </a:r>
            <a:r>
              <a:rPr lang="en-US" altLang="zh-CN" sz="1800" dirty="0">
                <a:latin typeface="Microsoft YaHei" panose="020B0503020204020204" pitchFamily="34" charset="-122"/>
                <a:ea typeface="Microsoft YaHei" panose="020B0503020204020204" pitchFamily="34" charset="-122"/>
                <a:sym typeface="+mn-ea"/>
              </a:rPr>
              <a:t>Surround suppression</a:t>
            </a:r>
            <a:endParaRPr lang="zh-CN" altLang="en-US" dirty="0"/>
          </a:p>
        </p:txBody>
      </p:sp>
    </p:spTree>
    <p:extLst>
      <p:ext uri="{BB962C8B-B14F-4D97-AF65-F5344CB8AC3E}">
        <p14:creationId xmlns:p14="http://schemas.microsoft.com/office/powerpoint/2010/main" val="291903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4D1BC0-8CE0-B32B-17FC-3E0209D1C1DA}"/>
              </a:ext>
            </a:extLst>
          </p:cNvPr>
          <p:cNvSpPr txBox="1"/>
          <p:nvPr/>
        </p:nvSpPr>
        <p:spPr>
          <a:xfrm>
            <a:off x="810896" y="2337612"/>
            <a:ext cx="2977169" cy="2585323"/>
          </a:xfrm>
          <a:prstGeom prst="rect">
            <a:avLst/>
          </a:prstGeom>
          <a:solidFill>
            <a:schemeClr val="accent5">
              <a:lumMod val="20000"/>
              <a:lumOff val="80000"/>
            </a:schemeClr>
          </a:solidFill>
        </p:spPr>
        <p:txBody>
          <a:bodyPr wrap="square">
            <a:spAutoFit/>
          </a:bodyPr>
          <a:lstStyle/>
          <a:p>
            <a:pPr marL="342900" indent="-342900">
              <a:buFont typeface="Wingdings" panose="05000000000000000000" pitchFamily="2" charset="2"/>
              <a:buChar char="p"/>
            </a:pPr>
            <a:r>
              <a:rPr lang="en-US" altLang="zh-CN" sz="1800" dirty="0">
                <a:latin typeface="Microsoft YaHei" panose="020B0503020204020204" pitchFamily="34" charset="-122"/>
                <a:ea typeface="Microsoft YaHei" panose="020B0503020204020204" pitchFamily="34" charset="-122"/>
                <a:sym typeface="+mn-ea"/>
              </a:rPr>
              <a:t>Surround suppression</a:t>
            </a:r>
          </a:p>
          <a:p>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solidFill>
                  <a:srgbClr val="FF0000"/>
                </a:solidFill>
                <a:latin typeface="Microsoft YaHei" panose="020B0503020204020204" pitchFamily="34" charset="-122"/>
                <a:ea typeface="Microsoft YaHei" panose="020B0503020204020204" pitchFamily="34" charset="-122"/>
                <a:sym typeface="+mn-ea"/>
              </a:rPr>
              <a:t>什么是</a:t>
            </a: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1800" dirty="0">
                <a:solidFill>
                  <a:srgbClr val="FF0000"/>
                </a:solidFill>
                <a:latin typeface="Microsoft YaHei" panose="020B0503020204020204" pitchFamily="34" charset="-122"/>
                <a:ea typeface="Microsoft YaHei" panose="020B0503020204020204" pitchFamily="34" charset="-122"/>
                <a:sym typeface="+mn-ea"/>
              </a:rPr>
              <a:t>为什么要建模</a:t>
            </a: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1800" dirty="0">
                <a:latin typeface="Microsoft YaHei" panose="020B0503020204020204" pitchFamily="34" charset="-122"/>
                <a:ea typeface="Microsoft YaHei" panose="020B0503020204020204" pitchFamily="34" charset="-122"/>
                <a:sym typeface="+mn-ea"/>
              </a:rPr>
              <a:t>Surround suppression</a:t>
            </a:r>
            <a:r>
              <a:rPr lang="zh-CN" altLang="en-US" sz="1800" dirty="0">
                <a:latin typeface="Microsoft YaHei" panose="020B0503020204020204" pitchFamily="34" charset="-122"/>
                <a:ea typeface="Microsoft YaHei" panose="020B0503020204020204" pitchFamily="34" charset="-122"/>
                <a:sym typeface="+mn-ea"/>
              </a:rPr>
              <a:t>的理论假设</a:t>
            </a:r>
            <a:r>
              <a:rPr lang="zh-CN" altLang="en-US" dirty="0">
                <a:latin typeface="Microsoft YaHei" panose="020B0503020204020204" pitchFamily="34" charset="-122"/>
                <a:ea typeface="Microsoft YaHei" panose="020B0503020204020204" pitchFamily="34" charset="-122"/>
                <a:sym typeface="+mn-ea"/>
              </a:rPr>
              <a:t>和相关模型</a:t>
            </a:r>
            <a:r>
              <a:rPr lang="zh-CN" altLang="en-US" sz="1800" dirty="0">
                <a:latin typeface="Microsoft YaHei" panose="020B0503020204020204" pitchFamily="34" charset="-122"/>
                <a:ea typeface="Microsoft YaHei" panose="020B0503020204020204" pitchFamily="34" charset="-122"/>
                <a:sym typeface="+mn-ea"/>
              </a:rPr>
              <a:t>？</a:t>
            </a:r>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具有哪些改进空间？</a:t>
            </a:r>
            <a:endParaRPr lang="en-US" altLang="zh-CN" sz="1800" dirty="0">
              <a:latin typeface="Microsoft YaHei" panose="020B0503020204020204" pitchFamily="34" charset="-122"/>
              <a:ea typeface="Microsoft YaHei" panose="020B0503020204020204" pitchFamily="34" charset="-122"/>
              <a:sym typeface="+mn-ea"/>
            </a:endParaRPr>
          </a:p>
        </p:txBody>
      </p:sp>
      <p:sp>
        <p:nvSpPr>
          <p:cNvPr id="4" name="文本框 3">
            <a:extLst>
              <a:ext uri="{FF2B5EF4-FFF2-40B4-BE49-F238E27FC236}">
                <a16:creationId xmlns:a16="http://schemas.microsoft.com/office/drawing/2014/main" id="{A900FA36-E154-36E9-4344-0C3DE37AB4DE}"/>
              </a:ext>
            </a:extLst>
          </p:cNvPr>
          <p:cNvSpPr txBox="1"/>
          <p:nvPr/>
        </p:nvSpPr>
        <p:spPr>
          <a:xfrm>
            <a:off x="645796" y="359851"/>
            <a:ext cx="5083060" cy="1015663"/>
          </a:xfrm>
          <a:prstGeom prst="rect">
            <a:avLst/>
          </a:prstGeom>
          <a:noFill/>
        </p:spPr>
        <p:txBody>
          <a:bodyPr wrap="square">
            <a:spAutoFit/>
          </a:bodyPr>
          <a:lstStyle/>
          <a:p>
            <a:pPr marL="342900" indent="-342900" algn="just">
              <a:buFont typeface="Wingdings" panose="05000000000000000000" pitchFamily="2" charset="2"/>
              <a:buChar char="u"/>
            </a:pP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以</a:t>
            </a:r>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CSY</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为起点，建模：</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surround suppression--</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在早期视觉处理中具有重要作用的神经机制</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EB91862-26E3-3C27-158A-A392EB6881EE}"/>
              </a:ext>
            </a:extLst>
          </p:cNvPr>
          <p:cNvSpPr txBox="1"/>
          <p:nvPr/>
        </p:nvSpPr>
        <p:spPr>
          <a:xfrm>
            <a:off x="5396447" y="1691281"/>
            <a:ext cx="5333523" cy="923330"/>
          </a:xfrm>
          <a:prstGeom prst="rect">
            <a:avLst/>
          </a:prstGeom>
          <a:noFill/>
        </p:spPr>
        <p:txBody>
          <a:bodyPr wrap="square">
            <a:spAutoFit/>
          </a:bodyPr>
          <a:lstStyle/>
          <a:p>
            <a:r>
              <a:rPr lang="zh-CN" altLang="en-US" dirty="0"/>
              <a:t>*</a:t>
            </a:r>
            <a:r>
              <a:rPr lang="en-US" altLang="zh-CN" dirty="0"/>
              <a:t>surround suppression</a:t>
            </a:r>
            <a:r>
              <a:rPr lang="zh-CN" altLang="en-US" dirty="0"/>
              <a:t>是一种</a:t>
            </a:r>
            <a:r>
              <a:rPr lang="en-US" altLang="zh-CN" dirty="0"/>
              <a:t>surround modulation,</a:t>
            </a:r>
            <a:r>
              <a:rPr lang="zh-CN" altLang="en-US" dirty="0"/>
              <a:t>指感受野外的刺激可以调控</a:t>
            </a:r>
            <a:r>
              <a:rPr lang="en-US" altLang="zh-CN" dirty="0"/>
              <a:t>(</a:t>
            </a:r>
            <a:r>
              <a:rPr lang="zh-CN" altLang="en-US" dirty="0"/>
              <a:t>抑制</a:t>
            </a:r>
            <a:r>
              <a:rPr lang="en-US" altLang="zh-CN" dirty="0"/>
              <a:t>)V1</a:t>
            </a:r>
            <a:r>
              <a:rPr lang="zh-CN" altLang="en-US" dirty="0"/>
              <a:t>细胞对感受野的神经活动。</a:t>
            </a:r>
            <a:endParaRPr lang="en-US" altLang="zh-CN" dirty="0"/>
          </a:p>
        </p:txBody>
      </p:sp>
      <p:sp>
        <p:nvSpPr>
          <p:cNvPr id="15" name="文本框 14">
            <a:extLst>
              <a:ext uri="{FF2B5EF4-FFF2-40B4-BE49-F238E27FC236}">
                <a16:creationId xmlns:a16="http://schemas.microsoft.com/office/drawing/2014/main" id="{CCB6C430-6B97-655C-333A-9E07CD66C78A}"/>
              </a:ext>
            </a:extLst>
          </p:cNvPr>
          <p:cNvSpPr txBox="1"/>
          <p:nvPr/>
        </p:nvSpPr>
        <p:spPr>
          <a:xfrm>
            <a:off x="5500256" y="3135394"/>
            <a:ext cx="5483561" cy="2585323"/>
          </a:xfrm>
          <a:prstGeom prst="rect">
            <a:avLst/>
          </a:prstGeom>
          <a:noFill/>
          <a:ln w="50800">
            <a:solidFill>
              <a:schemeClr val="accent1"/>
            </a:solidFill>
            <a:prstDash val="sysDash"/>
          </a:ln>
        </p:spPr>
        <p:txBody>
          <a:bodyPr wrap="square">
            <a:spAutoFit/>
          </a:bodyPr>
          <a:lstStyle/>
          <a:p>
            <a:pPr marL="285750" indent="-285750">
              <a:buFont typeface="Wingdings" panose="05000000000000000000" pitchFamily="2" charset="2"/>
              <a:buChar char="Ø"/>
            </a:pPr>
            <a:r>
              <a:rPr lang="en-US" altLang="zh-CN" dirty="0"/>
              <a:t> Surround suppression</a:t>
            </a:r>
            <a:r>
              <a:rPr lang="zh-CN" altLang="en-US" dirty="0"/>
              <a:t>是最常见的视觉现象之一；但是</a:t>
            </a:r>
            <a:r>
              <a:rPr lang="en-US" altLang="zh-CN" dirty="0"/>
              <a:t>surround suppression</a:t>
            </a:r>
            <a:r>
              <a:rPr lang="zh-CN" altLang="en-US" dirty="0"/>
              <a:t>背后的神经机制并没有被清楚理解</a:t>
            </a:r>
            <a:r>
              <a:rPr lang="en-US" altLang="zh-CN" dirty="0"/>
              <a:t>/</a:t>
            </a:r>
            <a:r>
              <a:rPr lang="zh-CN" altLang="en-US" dirty="0"/>
              <a:t>解释。</a:t>
            </a:r>
            <a:endParaRPr lang="en-US" altLang="zh-CN" dirty="0"/>
          </a:p>
          <a:p>
            <a:endParaRPr lang="en-US" altLang="zh-CN" dirty="0"/>
          </a:p>
          <a:p>
            <a:pPr marL="285750" indent="-285750">
              <a:buFont typeface="Wingdings" panose="05000000000000000000" pitchFamily="2" charset="2"/>
              <a:buChar char="Ø"/>
            </a:pPr>
            <a:r>
              <a:rPr lang="en-US" altLang="zh-CN" dirty="0"/>
              <a:t>V1</a:t>
            </a:r>
            <a:r>
              <a:rPr lang="zh-CN" altLang="en-US" dirty="0"/>
              <a:t>神经元的</a:t>
            </a:r>
            <a:r>
              <a:rPr lang="en-US" altLang="zh-CN" dirty="0"/>
              <a:t>surround suppression</a:t>
            </a:r>
            <a:r>
              <a:rPr lang="zh-CN" altLang="en-US" dirty="0"/>
              <a:t>是理解</a:t>
            </a:r>
            <a:r>
              <a:rPr lang="en-US" altLang="zh-CN" dirty="0"/>
              <a:t>V1</a:t>
            </a:r>
            <a:r>
              <a:rPr lang="zh-CN" altLang="en-US" dirty="0"/>
              <a:t>形成对视觉场景的高效稀疏编码的重要机制</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Surround suppression/modulation</a:t>
            </a:r>
            <a:r>
              <a:rPr lang="zh-CN" altLang="en-US" dirty="0"/>
              <a:t>与</a:t>
            </a:r>
            <a:r>
              <a:rPr lang="en-US" altLang="zh-CN" dirty="0"/>
              <a:t>predictive coding, figure-ground segmentation</a:t>
            </a:r>
            <a:r>
              <a:rPr lang="zh-CN" altLang="en-US" dirty="0"/>
              <a:t>等密切相关</a:t>
            </a:r>
            <a:endParaRPr lang="en-US" altLang="zh-CN" dirty="0"/>
          </a:p>
        </p:txBody>
      </p:sp>
      <p:cxnSp>
        <p:nvCxnSpPr>
          <p:cNvPr id="17" name="直接箭头连接符 16">
            <a:extLst>
              <a:ext uri="{FF2B5EF4-FFF2-40B4-BE49-F238E27FC236}">
                <a16:creationId xmlns:a16="http://schemas.microsoft.com/office/drawing/2014/main" id="{E88BF1B0-540C-7742-10F4-CA1DB7C22A9A}"/>
              </a:ext>
            </a:extLst>
          </p:cNvPr>
          <p:cNvCxnSpPr>
            <a:endCxn id="6" idx="1"/>
          </p:cNvCxnSpPr>
          <p:nvPr/>
        </p:nvCxnSpPr>
        <p:spPr>
          <a:xfrm flipV="1">
            <a:off x="3581400" y="2152946"/>
            <a:ext cx="1815047" cy="95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5734E1-43C9-E242-95B6-F69FE9BA0EBB}"/>
              </a:ext>
            </a:extLst>
          </p:cNvPr>
          <p:cNvCxnSpPr>
            <a:cxnSpLocks/>
          </p:cNvCxnSpPr>
          <p:nvPr/>
        </p:nvCxnSpPr>
        <p:spPr>
          <a:xfrm>
            <a:off x="3581400" y="3730004"/>
            <a:ext cx="1815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6768AFE-413D-29AC-3A8E-0C04D906F120}"/>
              </a:ext>
            </a:extLst>
          </p:cNvPr>
          <p:cNvSpPr txBox="1"/>
          <p:nvPr/>
        </p:nvSpPr>
        <p:spPr>
          <a:xfrm>
            <a:off x="6083300" y="6324454"/>
            <a:ext cx="6549526" cy="461665"/>
          </a:xfrm>
          <a:prstGeom prst="rect">
            <a:avLst/>
          </a:prstGeom>
          <a:noFill/>
        </p:spPr>
        <p:txBody>
          <a:bodyPr wrap="square">
            <a:spAutoFit/>
          </a:bodyPr>
          <a:lstStyle/>
          <a:p>
            <a:r>
              <a:rPr lang="en-US" altLang="zh-CN" sz="1200" b="0" i="0" dirty="0" err="1">
                <a:solidFill>
                  <a:srgbClr val="222222"/>
                </a:solidFill>
                <a:effectLst/>
                <a:latin typeface="Arial" panose="020B0604020202020204" pitchFamily="34" charset="0"/>
              </a:rPr>
              <a:t>Angelucci</a:t>
            </a:r>
            <a:r>
              <a:rPr lang="en-US" altLang="zh-CN" sz="1200" b="0" i="0" dirty="0">
                <a:solidFill>
                  <a:srgbClr val="222222"/>
                </a:solidFill>
                <a:effectLst/>
                <a:latin typeface="Arial" panose="020B0604020202020204" pitchFamily="34" charset="0"/>
              </a:rPr>
              <a:t> A, </a:t>
            </a:r>
            <a:r>
              <a:rPr lang="en-US" altLang="zh-CN" sz="1200" b="0" i="0" dirty="0" err="1">
                <a:solidFill>
                  <a:srgbClr val="222222"/>
                </a:solidFill>
                <a:effectLst/>
                <a:latin typeface="Arial" panose="020B0604020202020204" pitchFamily="34" charset="0"/>
              </a:rPr>
              <a:t>Bijanzadeh</a:t>
            </a:r>
            <a:r>
              <a:rPr lang="en-US" altLang="zh-CN" sz="1200" b="0" i="0" dirty="0">
                <a:solidFill>
                  <a:srgbClr val="222222"/>
                </a:solidFill>
                <a:effectLst/>
                <a:latin typeface="Arial" panose="020B0604020202020204" pitchFamily="34" charset="0"/>
              </a:rPr>
              <a:t> M, </a:t>
            </a:r>
            <a:r>
              <a:rPr lang="en-US" altLang="zh-CN" sz="1200" b="0" i="0" dirty="0" err="1">
                <a:solidFill>
                  <a:srgbClr val="222222"/>
                </a:solidFill>
                <a:effectLst/>
                <a:latin typeface="Arial" panose="020B0604020202020204" pitchFamily="34" charset="0"/>
              </a:rPr>
              <a:t>Nurminen</a:t>
            </a:r>
            <a:r>
              <a:rPr lang="en-US" altLang="zh-CN" sz="1200" b="0" i="0" dirty="0">
                <a:solidFill>
                  <a:srgbClr val="222222"/>
                </a:solidFill>
                <a:effectLst/>
                <a:latin typeface="Arial" panose="020B0604020202020204" pitchFamily="34" charset="0"/>
              </a:rPr>
              <a:t> L, et al. Circuits and mechanisms for surround modulation in visual cortex[J]. Annual review of neuroscience, 2017, 40: 425.</a:t>
            </a:r>
          </a:p>
        </p:txBody>
      </p:sp>
    </p:spTree>
    <p:extLst>
      <p:ext uri="{BB962C8B-B14F-4D97-AF65-F5344CB8AC3E}">
        <p14:creationId xmlns:p14="http://schemas.microsoft.com/office/powerpoint/2010/main" val="237550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4D1BC0-8CE0-B32B-17FC-3E0209D1C1DA}"/>
              </a:ext>
            </a:extLst>
          </p:cNvPr>
          <p:cNvSpPr txBox="1"/>
          <p:nvPr/>
        </p:nvSpPr>
        <p:spPr>
          <a:xfrm>
            <a:off x="810896" y="2337612"/>
            <a:ext cx="2977169" cy="2585323"/>
          </a:xfrm>
          <a:prstGeom prst="rect">
            <a:avLst/>
          </a:prstGeom>
          <a:solidFill>
            <a:schemeClr val="accent5">
              <a:lumMod val="20000"/>
              <a:lumOff val="80000"/>
            </a:schemeClr>
          </a:solidFill>
        </p:spPr>
        <p:txBody>
          <a:bodyPr wrap="square">
            <a:spAutoFit/>
          </a:bodyPr>
          <a:lstStyle/>
          <a:p>
            <a:pPr marL="342900" indent="-342900">
              <a:buFont typeface="Wingdings" panose="05000000000000000000" pitchFamily="2" charset="2"/>
              <a:buChar char="p"/>
            </a:pPr>
            <a:r>
              <a:rPr lang="en-US" altLang="zh-CN" sz="1800" dirty="0">
                <a:latin typeface="Microsoft YaHei" panose="020B0503020204020204" pitchFamily="34" charset="-122"/>
                <a:ea typeface="Microsoft YaHei" panose="020B0503020204020204" pitchFamily="34" charset="-122"/>
                <a:sym typeface="+mn-ea"/>
              </a:rPr>
              <a:t>Surround suppression</a:t>
            </a:r>
          </a:p>
          <a:p>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solidFill>
                  <a:srgbClr val="FF0000"/>
                </a:solidFill>
                <a:latin typeface="Microsoft YaHei" panose="020B0503020204020204" pitchFamily="34" charset="-122"/>
                <a:ea typeface="Microsoft YaHei" panose="020B0503020204020204" pitchFamily="34" charset="-122"/>
                <a:sym typeface="+mn-ea"/>
              </a:rPr>
              <a:t>什么是</a:t>
            </a: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为什么要建模</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1800" dirty="0">
                <a:latin typeface="Microsoft YaHei" panose="020B0503020204020204" pitchFamily="34" charset="-122"/>
                <a:ea typeface="Microsoft YaHei" panose="020B0503020204020204" pitchFamily="34" charset="-122"/>
                <a:sym typeface="+mn-ea"/>
              </a:rPr>
              <a:t>Surround suppression</a:t>
            </a:r>
            <a:r>
              <a:rPr lang="zh-CN" altLang="en-US" sz="1800" dirty="0">
                <a:latin typeface="Microsoft YaHei" panose="020B0503020204020204" pitchFamily="34" charset="-122"/>
                <a:ea typeface="Microsoft YaHei" panose="020B0503020204020204" pitchFamily="34" charset="-122"/>
                <a:sym typeface="+mn-ea"/>
              </a:rPr>
              <a:t>的理论假设</a:t>
            </a:r>
            <a:r>
              <a:rPr lang="zh-CN" altLang="en-US" dirty="0">
                <a:latin typeface="Microsoft YaHei" panose="020B0503020204020204" pitchFamily="34" charset="-122"/>
                <a:ea typeface="Microsoft YaHei" panose="020B0503020204020204" pitchFamily="34" charset="-122"/>
                <a:sym typeface="+mn-ea"/>
              </a:rPr>
              <a:t>和相关模型</a:t>
            </a:r>
            <a:r>
              <a:rPr lang="zh-CN" altLang="en-US" sz="1800" dirty="0">
                <a:latin typeface="Microsoft YaHei" panose="020B0503020204020204" pitchFamily="34" charset="-122"/>
                <a:ea typeface="Microsoft YaHei" panose="020B0503020204020204" pitchFamily="34" charset="-122"/>
                <a:sym typeface="+mn-ea"/>
              </a:rPr>
              <a:t>？</a:t>
            </a:r>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具有哪些改进空间？</a:t>
            </a:r>
            <a:endParaRPr lang="en-US" altLang="zh-CN" sz="1800" dirty="0">
              <a:latin typeface="Microsoft YaHei" panose="020B0503020204020204" pitchFamily="34" charset="-122"/>
              <a:ea typeface="Microsoft YaHei" panose="020B0503020204020204" pitchFamily="34" charset="-122"/>
              <a:sym typeface="+mn-ea"/>
            </a:endParaRPr>
          </a:p>
        </p:txBody>
      </p:sp>
      <p:sp>
        <p:nvSpPr>
          <p:cNvPr id="6" name="文本框 5">
            <a:extLst>
              <a:ext uri="{FF2B5EF4-FFF2-40B4-BE49-F238E27FC236}">
                <a16:creationId xmlns:a16="http://schemas.microsoft.com/office/drawing/2014/main" id="{CEB91862-26E3-3C27-158A-A392EB6881EE}"/>
              </a:ext>
            </a:extLst>
          </p:cNvPr>
          <p:cNvSpPr txBox="1"/>
          <p:nvPr/>
        </p:nvSpPr>
        <p:spPr>
          <a:xfrm>
            <a:off x="5142447" y="1355392"/>
            <a:ext cx="5333523" cy="369332"/>
          </a:xfrm>
          <a:prstGeom prst="rect">
            <a:avLst/>
          </a:prstGeom>
          <a:noFill/>
        </p:spPr>
        <p:txBody>
          <a:bodyPr wrap="square">
            <a:spAutoFit/>
          </a:bodyPr>
          <a:lstStyle/>
          <a:p>
            <a:r>
              <a:rPr lang="zh-CN" altLang="en-US" dirty="0"/>
              <a:t>*</a:t>
            </a:r>
            <a:r>
              <a:rPr lang="en-US" altLang="zh-CN" dirty="0"/>
              <a:t>surround suppression</a:t>
            </a:r>
            <a:r>
              <a:rPr lang="zh-CN" altLang="en-US" dirty="0"/>
              <a:t>的一个具体</a:t>
            </a:r>
            <a:r>
              <a:rPr lang="en-US" altLang="zh-CN" dirty="0"/>
              <a:t>example:</a:t>
            </a:r>
          </a:p>
        </p:txBody>
      </p:sp>
      <p:pic>
        <p:nvPicPr>
          <p:cNvPr id="12" name="图片 11">
            <a:extLst>
              <a:ext uri="{FF2B5EF4-FFF2-40B4-BE49-F238E27FC236}">
                <a16:creationId xmlns:a16="http://schemas.microsoft.com/office/drawing/2014/main" id="{4D5E8618-60BD-C77B-D052-7A4E0935DB0A}"/>
              </a:ext>
            </a:extLst>
          </p:cNvPr>
          <p:cNvPicPr>
            <a:picLocks noChangeAspect="1"/>
          </p:cNvPicPr>
          <p:nvPr/>
        </p:nvPicPr>
        <p:blipFill>
          <a:blip r:embed="rId3"/>
          <a:stretch>
            <a:fillRect/>
          </a:stretch>
        </p:blipFill>
        <p:spPr>
          <a:xfrm>
            <a:off x="4572474" y="2923382"/>
            <a:ext cx="6473467" cy="3096845"/>
          </a:xfrm>
          <a:prstGeom prst="rect">
            <a:avLst/>
          </a:prstGeom>
        </p:spPr>
      </p:pic>
      <p:sp>
        <p:nvSpPr>
          <p:cNvPr id="14" name="文本框 13">
            <a:extLst>
              <a:ext uri="{FF2B5EF4-FFF2-40B4-BE49-F238E27FC236}">
                <a16:creationId xmlns:a16="http://schemas.microsoft.com/office/drawing/2014/main" id="{748D1BD9-A42C-D1DC-039A-2AAADEFA86DE}"/>
              </a:ext>
            </a:extLst>
          </p:cNvPr>
          <p:cNvSpPr txBox="1"/>
          <p:nvPr/>
        </p:nvSpPr>
        <p:spPr>
          <a:xfrm>
            <a:off x="5142447" y="1870428"/>
            <a:ext cx="5629275" cy="646331"/>
          </a:xfrm>
          <a:prstGeom prst="rect">
            <a:avLst/>
          </a:prstGeom>
          <a:noFill/>
        </p:spPr>
        <p:txBody>
          <a:bodyPr wrap="square">
            <a:spAutoFit/>
          </a:bodyPr>
          <a:lstStyle/>
          <a:p>
            <a:r>
              <a:rPr lang="zh-CN" altLang="en-US" dirty="0"/>
              <a:t>在</a:t>
            </a:r>
            <a:r>
              <a:rPr lang="en-US" altLang="zh-CN" dirty="0"/>
              <a:t>V1</a:t>
            </a:r>
            <a:r>
              <a:rPr lang="zh-CN" altLang="en-US" dirty="0"/>
              <a:t>细胞的感受野内呈现半径不断变大的正弦光栅刺激，记录</a:t>
            </a:r>
            <a:r>
              <a:rPr lang="en-US" altLang="zh-CN" dirty="0"/>
              <a:t>V1</a:t>
            </a:r>
            <a:r>
              <a:rPr lang="zh-CN" altLang="en-US" dirty="0"/>
              <a:t>细胞的激活反应曲线：</a:t>
            </a:r>
            <a:r>
              <a:rPr lang="en-US" altLang="zh-CN" dirty="0"/>
              <a:t>Size-tuning curve:</a:t>
            </a:r>
            <a:endParaRPr lang="zh-CN" altLang="en-US" dirty="0"/>
          </a:p>
        </p:txBody>
      </p:sp>
      <p:sp>
        <p:nvSpPr>
          <p:cNvPr id="2" name="矩形 1">
            <a:extLst>
              <a:ext uri="{FF2B5EF4-FFF2-40B4-BE49-F238E27FC236}">
                <a16:creationId xmlns:a16="http://schemas.microsoft.com/office/drawing/2014/main" id="{5392DEF2-4627-3D00-4457-D05AFE65D3B1}"/>
              </a:ext>
            </a:extLst>
          </p:cNvPr>
          <p:cNvSpPr/>
          <p:nvPr/>
        </p:nvSpPr>
        <p:spPr>
          <a:xfrm>
            <a:off x="8873066" y="3356051"/>
            <a:ext cx="1964267" cy="1498600"/>
          </a:xfrm>
          <a:prstGeom prst="rect">
            <a:avLst/>
          </a:prstGeom>
          <a:solidFill>
            <a:schemeClr val="accent5">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91AE2E8-DB79-AFCA-3CE4-3A013D915141}"/>
              </a:ext>
            </a:extLst>
          </p:cNvPr>
          <p:cNvSpPr txBox="1"/>
          <p:nvPr/>
        </p:nvSpPr>
        <p:spPr>
          <a:xfrm>
            <a:off x="10263839" y="3415824"/>
            <a:ext cx="1566511" cy="923330"/>
          </a:xfrm>
          <a:prstGeom prst="rect">
            <a:avLst/>
          </a:prstGeom>
          <a:noFill/>
        </p:spPr>
        <p:txBody>
          <a:bodyPr wrap="square">
            <a:spAutoFit/>
          </a:bodyPr>
          <a:lstStyle/>
          <a:p>
            <a:r>
              <a:rPr lang="en-US" altLang="zh-CN" dirty="0"/>
              <a:t>Surround suppression</a:t>
            </a:r>
            <a:r>
              <a:rPr lang="zh-CN" altLang="en-US" dirty="0"/>
              <a:t>发生的区域</a:t>
            </a:r>
          </a:p>
        </p:txBody>
      </p:sp>
      <p:cxnSp>
        <p:nvCxnSpPr>
          <p:cNvPr id="11" name="直接箭头连接符 10">
            <a:extLst>
              <a:ext uri="{FF2B5EF4-FFF2-40B4-BE49-F238E27FC236}">
                <a16:creationId xmlns:a16="http://schemas.microsoft.com/office/drawing/2014/main" id="{BA1C413A-9AC8-F091-4A68-246836211A07}"/>
              </a:ext>
            </a:extLst>
          </p:cNvPr>
          <p:cNvCxnSpPr>
            <a:cxnSpLocks/>
          </p:cNvCxnSpPr>
          <p:nvPr/>
        </p:nvCxnSpPr>
        <p:spPr>
          <a:xfrm>
            <a:off x="6487427" y="4460416"/>
            <a:ext cx="662673"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98C9535-6BE5-34FB-8FCF-D41AF64B8783}"/>
              </a:ext>
            </a:extLst>
          </p:cNvPr>
          <p:cNvSpPr txBox="1"/>
          <p:nvPr/>
        </p:nvSpPr>
        <p:spPr>
          <a:xfrm>
            <a:off x="7061963" y="4210194"/>
            <a:ext cx="1026694" cy="523220"/>
          </a:xfrm>
          <a:prstGeom prst="rect">
            <a:avLst/>
          </a:prstGeom>
          <a:noFill/>
        </p:spPr>
        <p:txBody>
          <a:bodyPr wrap="square">
            <a:spAutoFit/>
          </a:bodyPr>
          <a:lstStyle/>
          <a:p>
            <a:r>
              <a:rPr lang="en-US" altLang="zh-CN" sz="1400" b="1" dirty="0"/>
              <a:t>grating radius</a:t>
            </a:r>
            <a:endParaRPr lang="zh-CN" altLang="en-US" sz="1400" b="1" dirty="0"/>
          </a:p>
        </p:txBody>
      </p:sp>
      <p:sp>
        <p:nvSpPr>
          <p:cNvPr id="13" name="文本框 12">
            <a:extLst>
              <a:ext uri="{FF2B5EF4-FFF2-40B4-BE49-F238E27FC236}">
                <a16:creationId xmlns:a16="http://schemas.microsoft.com/office/drawing/2014/main" id="{58037DEB-F6D5-436B-AA6C-955CADF8C596}"/>
              </a:ext>
            </a:extLst>
          </p:cNvPr>
          <p:cNvSpPr txBox="1"/>
          <p:nvPr/>
        </p:nvSpPr>
        <p:spPr>
          <a:xfrm>
            <a:off x="645796" y="359851"/>
            <a:ext cx="5083060" cy="1015663"/>
          </a:xfrm>
          <a:prstGeom prst="rect">
            <a:avLst/>
          </a:prstGeom>
          <a:noFill/>
        </p:spPr>
        <p:txBody>
          <a:bodyPr wrap="square">
            <a:spAutoFit/>
          </a:bodyPr>
          <a:lstStyle/>
          <a:p>
            <a:pPr marL="342900" indent="-342900" algn="just">
              <a:buFont typeface="Wingdings" panose="05000000000000000000" pitchFamily="2" charset="2"/>
              <a:buChar char="u"/>
            </a:pP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以</a:t>
            </a:r>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CSY</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为起点建模：</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surround suppression--</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在早期视觉处理中具有重要作用的神经机制</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4343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4D1BC0-8CE0-B32B-17FC-3E0209D1C1DA}"/>
              </a:ext>
            </a:extLst>
          </p:cNvPr>
          <p:cNvSpPr txBox="1"/>
          <p:nvPr/>
        </p:nvSpPr>
        <p:spPr>
          <a:xfrm>
            <a:off x="810896" y="2337612"/>
            <a:ext cx="2977169" cy="2585323"/>
          </a:xfrm>
          <a:prstGeom prst="rect">
            <a:avLst/>
          </a:prstGeom>
          <a:solidFill>
            <a:schemeClr val="accent5">
              <a:lumMod val="20000"/>
              <a:lumOff val="80000"/>
            </a:schemeClr>
          </a:solidFill>
        </p:spPr>
        <p:txBody>
          <a:bodyPr wrap="square">
            <a:spAutoFit/>
          </a:bodyPr>
          <a:lstStyle/>
          <a:p>
            <a:pPr marL="342900" indent="-342900">
              <a:buFont typeface="Wingdings" panose="05000000000000000000" pitchFamily="2" charset="2"/>
              <a:buChar char="p"/>
            </a:pPr>
            <a:r>
              <a:rPr lang="en-US" altLang="zh-CN" sz="1800" dirty="0">
                <a:latin typeface="Microsoft YaHei" panose="020B0503020204020204" pitchFamily="34" charset="-122"/>
                <a:ea typeface="Microsoft YaHei" panose="020B0503020204020204" pitchFamily="34" charset="-122"/>
                <a:sym typeface="+mn-ea"/>
              </a:rPr>
              <a:t>Surround suppression</a:t>
            </a:r>
          </a:p>
          <a:p>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solidFill>
                  <a:srgbClr val="FF0000"/>
                </a:solidFill>
                <a:latin typeface="Microsoft YaHei" panose="020B0503020204020204" pitchFamily="34" charset="-122"/>
                <a:ea typeface="Microsoft YaHei" panose="020B0503020204020204" pitchFamily="34" charset="-122"/>
                <a:sym typeface="+mn-ea"/>
              </a:rPr>
              <a:t>什么是</a:t>
            </a: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为什么要建模</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1800" dirty="0">
                <a:latin typeface="Microsoft YaHei" panose="020B0503020204020204" pitchFamily="34" charset="-122"/>
                <a:ea typeface="Microsoft YaHei" panose="020B0503020204020204" pitchFamily="34" charset="-122"/>
                <a:sym typeface="+mn-ea"/>
              </a:rPr>
              <a:t>Surround suppression</a:t>
            </a:r>
            <a:r>
              <a:rPr lang="zh-CN" altLang="en-US" sz="1800" dirty="0">
                <a:latin typeface="Microsoft YaHei" panose="020B0503020204020204" pitchFamily="34" charset="-122"/>
                <a:ea typeface="Microsoft YaHei" panose="020B0503020204020204" pitchFamily="34" charset="-122"/>
                <a:sym typeface="+mn-ea"/>
              </a:rPr>
              <a:t>的理论假设</a:t>
            </a:r>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具有哪些改进空间？</a:t>
            </a:r>
            <a:endParaRPr lang="en-US" altLang="zh-CN" sz="1800" dirty="0">
              <a:latin typeface="Microsoft YaHei" panose="020B0503020204020204" pitchFamily="34" charset="-122"/>
              <a:ea typeface="Microsoft YaHei" panose="020B0503020204020204" pitchFamily="34" charset="-122"/>
              <a:sym typeface="+mn-ea"/>
            </a:endParaRPr>
          </a:p>
        </p:txBody>
      </p:sp>
      <p:pic>
        <p:nvPicPr>
          <p:cNvPr id="8" name="图片 7">
            <a:extLst>
              <a:ext uri="{FF2B5EF4-FFF2-40B4-BE49-F238E27FC236}">
                <a16:creationId xmlns:a16="http://schemas.microsoft.com/office/drawing/2014/main" id="{1192CCB1-4E7F-0B70-FCDA-85C6A9BB856D}"/>
              </a:ext>
            </a:extLst>
          </p:cNvPr>
          <p:cNvPicPr>
            <a:picLocks noChangeAspect="1"/>
          </p:cNvPicPr>
          <p:nvPr/>
        </p:nvPicPr>
        <p:blipFill>
          <a:blip r:embed="rId2"/>
          <a:stretch>
            <a:fillRect/>
          </a:stretch>
        </p:blipFill>
        <p:spPr>
          <a:xfrm>
            <a:off x="4354830" y="1230035"/>
            <a:ext cx="3690366" cy="4800476"/>
          </a:xfrm>
          <a:prstGeom prst="rect">
            <a:avLst/>
          </a:prstGeom>
        </p:spPr>
      </p:pic>
      <p:sp>
        <p:nvSpPr>
          <p:cNvPr id="10" name="文本框 9">
            <a:extLst>
              <a:ext uri="{FF2B5EF4-FFF2-40B4-BE49-F238E27FC236}">
                <a16:creationId xmlns:a16="http://schemas.microsoft.com/office/drawing/2014/main" id="{B1A5F076-6852-DD05-451E-8963F9509F44}"/>
              </a:ext>
            </a:extLst>
          </p:cNvPr>
          <p:cNvSpPr txBox="1"/>
          <p:nvPr/>
        </p:nvSpPr>
        <p:spPr>
          <a:xfrm>
            <a:off x="8045196" y="2634329"/>
            <a:ext cx="3470728" cy="3139321"/>
          </a:xfrm>
          <a:prstGeom prst="rect">
            <a:avLst/>
          </a:prstGeom>
          <a:noFill/>
        </p:spPr>
        <p:txBody>
          <a:bodyPr wrap="square">
            <a:spAutoFit/>
          </a:bodyPr>
          <a:lstStyle/>
          <a:p>
            <a:r>
              <a:rPr lang="zh-CN" altLang="en-US" dirty="0"/>
              <a:t>细胞的</a:t>
            </a:r>
            <a:r>
              <a:rPr lang="en-US" altLang="zh-CN" dirty="0"/>
              <a:t>size-tuning curve</a:t>
            </a:r>
            <a:r>
              <a:rPr lang="zh-CN" altLang="en-US" dirty="0"/>
              <a:t>与光栅对比度有关</a:t>
            </a:r>
            <a:endParaRPr lang="en-US" altLang="zh-CN" dirty="0"/>
          </a:p>
          <a:p>
            <a:endParaRPr lang="en-US" altLang="zh-CN" dirty="0"/>
          </a:p>
          <a:p>
            <a:r>
              <a:rPr lang="en-US" altLang="zh-CN" dirty="0"/>
              <a:t>*</a:t>
            </a:r>
            <a:r>
              <a:rPr lang="zh-CN" altLang="en-US" dirty="0"/>
              <a:t>新概念</a:t>
            </a:r>
            <a:endParaRPr lang="en-US" altLang="zh-CN" dirty="0"/>
          </a:p>
          <a:p>
            <a:r>
              <a:rPr lang="en-US" altLang="zh-CN" b="1" dirty="0"/>
              <a:t>Near-surround</a:t>
            </a:r>
            <a:r>
              <a:rPr lang="zh-CN" altLang="en-US" dirty="0"/>
              <a:t>：在高对比度刺激下细胞活动被抑制、在低对比度刺激下细胞活动被增强的区域</a:t>
            </a:r>
            <a:endParaRPr lang="en-US" altLang="zh-CN" dirty="0"/>
          </a:p>
          <a:p>
            <a:endParaRPr lang="en-US" altLang="zh-CN" dirty="0"/>
          </a:p>
          <a:p>
            <a:r>
              <a:rPr lang="en-US" altLang="zh-CN" b="1" dirty="0"/>
              <a:t>Far-surround</a:t>
            </a:r>
            <a:r>
              <a:rPr lang="zh-CN" altLang="en-US" dirty="0"/>
              <a:t>：</a:t>
            </a:r>
            <a:r>
              <a:rPr lang="en-US" altLang="zh-CN" dirty="0"/>
              <a:t>near-surround</a:t>
            </a:r>
            <a:r>
              <a:rPr lang="zh-CN" altLang="en-US" dirty="0"/>
              <a:t>以外的区域，呈现高</a:t>
            </a:r>
            <a:r>
              <a:rPr lang="en-US" altLang="zh-CN" dirty="0"/>
              <a:t>/</a:t>
            </a:r>
            <a:r>
              <a:rPr lang="zh-CN" altLang="en-US" dirty="0"/>
              <a:t>低对比光栅时细胞活动均被抑制</a:t>
            </a:r>
            <a:endParaRPr lang="en-US" altLang="zh-CN" dirty="0"/>
          </a:p>
        </p:txBody>
      </p:sp>
      <p:sp>
        <p:nvSpPr>
          <p:cNvPr id="9" name="文本框 8">
            <a:extLst>
              <a:ext uri="{FF2B5EF4-FFF2-40B4-BE49-F238E27FC236}">
                <a16:creationId xmlns:a16="http://schemas.microsoft.com/office/drawing/2014/main" id="{4997D3B3-C0BD-056E-F085-CC9C274A43A8}"/>
              </a:ext>
            </a:extLst>
          </p:cNvPr>
          <p:cNvSpPr txBox="1"/>
          <p:nvPr/>
        </p:nvSpPr>
        <p:spPr>
          <a:xfrm>
            <a:off x="6096000" y="6387954"/>
            <a:ext cx="6549526" cy="461665"/>
          </a:xfrm>
          <a:prstGeom prst="rect">
            <a:avLst/>
          </a:prstGeom>
          <a:noFill/>
        </p:spPr>
        <p:txBody>
          <a:bodyPr wrap="square">
            <a:spAutoFit/>
          </a:bodyPr>
          <a:lstStyle/>
          <a:p>
            <a:r>
              <a:rPr lang="en-US" altLang="zh-CN" sz="1200" b="0" i="0" dirty="0" err="1">
                <a:solidFill>
                  <a:srgbClr val="222222"/>
                </a:solidFill>
                <a:effectLst/>
                <a:latin typeface="Arial" panose="020B0604020202020204" pitchFamily="34" charset="0"/>
              </a:rPr>
              <a:t>Angelucci</a:t>
            </a:r>
            <a:r>
              <a:rPr lang="en-US" altLang="zh-CN" sz="1200" b="0" i="0" dirty="0">
                <a:solidFill>
                  <a:srgbClr val="222222"/>
                </a:solidFill>
                <a:effectLst/>
                <a:latin typeface="Arial" panose="020B0604020202020204" pitchFamily="34" charset="0"/>
              </a:rPr>
              <a:t> A, </a:t>
            </a:r>
            <a:r>
              <a:rPr lang="en-US" altLang="zh-CN" sz="1200" b="0" i="0" dirty="0" err="1">
                <a:solidFill>
                  <a:srgbClr val="222222"/>
                </a:solidFill>
                <a:effectLst/>
                <a:latin typeface="Arial" panose="020B0604020202020204" pitchFamily="34" charset="0"/>
              </a:rPr>
              <a:t>Bijanzadeh</a:t>
            </a:r>
            <a:r>
              <a:rPr lang="en-US" altLang="zh-CN" sz="1200" b="0" i="0" dirty="0">
                <a:solidFill>
                  <a:srgbClr val="222222"/>
                </a:solidFill>
                <a:effectLst/>
                <a:latin typeface="Arial" panose="020B0604020202020204" pitchFamily="34" charset="0"/>
              </a:rPr>
              <a:t> M, </a:t>
            </a:r>
            <a:r>
              <a:rPr lang="en-US" altLang="zh-CN" sz="1200" b="0" i="0" dirty="0" err="1">
                <a:solidFill>
                  <a:srgbClr val="222222"/>
                </a:solidFill>
                <a:effectLst/>
                <a:latin typeface="Arial" panose="020B0604020202020204" pitchFamily="34" charset="0"/>
              </a:rPr>
              <a:t>Nurminen</a:t>
            </a:r>
            <a:r>
              <a:rPr lang="en-US" altLang="zh-CN" sz="1200" b="0" i="0" dirty="0">
                <a:solidFill>
                  <a:srgbClr val="222222"/>
                </a:solidFill>
                <a:effectLst/>
                <a:latin typeface="Arial" panose="020B0604020202020204" pitchFamily="34" charset="0"/>
              </a:rPr>
              <a:t> L, et al. Circuits and mechanisms for surround modulation in visual cortex[J]. Annual review of neuroscience, 2017, 40: 425.</a:t>
            </a:r>
          </a:p>
        </p:txBody>
      </p:sp>
      <p:grpSp>
        <p:nvGrpSpPr>
          <p:cNvPr id="14" name="组合 13">
            <a:extLst>
              <a:ext uri="{FF2B5EF4-FFF2-40B4-BE49-F238E27FC236}">
                <a16:creationId xmlns:a16="http://schemas.microsoft.com/office/drawing/2014/main" id="{0FE628AB-8C30-45B5-21C5-93343A7F6CFA}"/>
              </a:ext>
            </a:extLst>
          </p:cNvPr>
          <p:cNvGrpSpPr/>
          <p:nvPr/>
        </p:nvGrpSpPr>
        <p:grpSpPr>
          <a:xfrm>
            <a:off x="8762485" y="1025593"/>
            <a:ext cx="5263172" cy="1074117"/>
            <a:chOff x="8197000" y="825081"/>
            <a:chExt cx="5263172" cy="1074117"/>
          </a:xfrm>
        </p:grpSpPr>
        <p:pic>
          <p:nvPicPr>
            <p:cNvPr id="5" name="图片 4">
              <a:extLst>
                <a:ext uri="{FF2B5EF4-FFF2-40B4-BE49-F238E27FC236}">
                  <a16:creationId xmlns:a16="http://schemas.microsoft.com/office/drawing/2014/main" id="{6AB7DCA6-15F3-EA86-4594-5A246243BFBD}"/>
                </a:ext>
              </a:extLst>
            </p:cNvPr>
            <p:cNvPicPr>
              <a:picLocks noChangeAspect="1"/>
            </p:cNvPicPr>
            <p:nvPr/>
          </p:nvPicPr>
          <p:blipFill>
            <a:blip r:embed="rId3"/>
            <a:stretch>
              <a:fillRect/>
            </a:stretch>
          </p:blipFill>
          <p:spPr>
            <a:xfrm>
              <a:off x="8209701" y="825081"/>
              <a:ext cx="488975" cy="463574"/>
            </a:xfrm>
            <a:prstGeom prst="rect">
              <a:avLst/>
            </a:prstGeom>
          </p:spPr>
        </p:pic>
        <p:pic>
          <p:nvPicPr>
            <p:cNvPr id="7" name="图片 6">
              <a:extLst>
                <a:ext uri="{FF2B5EF4-FFF2-40B4-BE49-F238E27FC236}">
                  <a16:creationId xmlns:a16="http://schemas.microsoft.com/office/drawing/2014/main" id="{A03547C4-9529-E66E-8924-F556AE03C3B7}"/>
                </a:ext>
              </a:extLst>
            </p:cNvPr>
            <p:cNvPicPr>
              <a:picLocks noChangeAspect="1"/>
            </p:cNvPicPr>
            <p:nvPr/>
          </p:nvPicPr>
          <p:blipFill>
            <a:blip r:embed="rId4"/>
            <a:stretch>
              <a:fillRect/>
            </a:stretch>
          </p:blipFill>
          <p:spPr>
            <a:xfrm>
              <a:off x="8197000" y="1467376"/>
              <a:ext cx="501676" cy="431822"/>
            </a:xfrm>
            <a:prstGeom prst="rect">
              <a:avLst/>
            </a:prstGeom>
          </p:spPr>
        </p:pic>
        <p:sp>
          <p:nvSpPr>
            <p:cNvPr id="12" name="文本框 11">
              <a:extLst>
                <a:ext uri="{FF2B5EF4-FFF2-40B4-BE49-F238E27FC236}">
                  <a16:creationId xmlns:a16="http://schemas.microsoft.com/office/drawing/2014/main" id="{67BEDAE4-786A-8DB4-CB0C-031E2A48743A}"/>
                </a:ext>
              </a:extLst>
            </p:cNvPr>
            <p:cNvSpPr txBox="1"/>
            <p:nvPr/>
          </p:nvSpPr>
          <p:spPr>
            <a:xfrm>
              <a:off x="8698676" y="878837"/>
              <a:ext cx="4761496" cy="369332"/>
            </a:xfrm>
            <a:prstGeom prst="rect">
              <a:avLst/>
            </a:prstGeom>
            <a:noFill/>
          </p:spPr>
          <p:txBody>
            <a:bodyPr wrap="square">
              <a:spAutoFit/>
            </a:bodyPr>
            <a:lstStyle/>
            <a:p>
              <a:r>
                <a:rPr lang="zh-CN" altLang="en-US" dirty="0"/>
                <a:t>高对比度</a:t>
              </a:r>
            </a:p>
          </p:txBody>
        </p:sp>
        <p:sp>
          <p:nvSpPr>
            <p:cNvPr id="13" name="文本框 12">
              <a:extLst>
                <a:ext uri="{FF2B5EF4-FFF2-40B4-BE49-F238E27FC236}">
                  <a16:creationId xmlns:a16="http://schemas.microsoft.com/office/drawing/2014/main" id="{DE59184F-84E4-F213-F715-D1C285BCB714}"/>
                </a:ext>
              </a:extLst>
            </p:cNvPr>
            <p:cNvSpPr txBox="1"/>
            <p:nvPr/>
          </p:nvSpPr>
          <p:spPr>
            <a:xfrm>
              <a:off x="8698676" y="1498621"/>
              <a:ext cx="4761496" cy="369332"/>
            </a:xfrm>
            <a:prstGeom prst="rect">
              <a:avLst/>
            </a:prstGeom>
            <a:noFill/>
          </p:spPr>
          <p:txBody>
            <a:bodyPr wrap="square">
              <a:spAutoFit/>
            </a:bodyPr>
            <a:lstStyle/>
            <a:p>
              <a:r>
                <a:rPr lang="zh-CN" altLang="en-US" dirty="0"/>
                <a:t>低对比度</a:t>
              </a:r>
            </a:p>
          </p:txBody>
        </p:sp>
      </p:grpSp>
      <p:sp>
        <p:nvSpPr>
          <p:cNvPr id="15" name="文本框 14">
            <a:extLst>
              <a:ext uri="{FF2B5EF4-FFF2-40B4-BE49-F238E27FC236}">
                <a16:creationId xmlns:a16="http://schemas.microsoft.com/office/drawing/2014/main" id="{25274B49-200D-B4A5-A4A8-431086CE4C07}"/>
              </a:ext>
            </a:extLst>
          </p:cNvPr>
          <p:cNvSpPr txBox="1"/>
          <p:nvPr/>
        </p:nvSpPr>
        <p:spPr>
          <a:xfrm>
            <a:off x="645796" y="359851"/>
            <a:ext cx="5083060" cy="1015663"/>
          </a:xfrm>
          <a:prstGeom prst="rect">
            <a:avLst/>
          </a:prstGeom>
          <a:noFill/>
        </p:spPr>
        <p:txBody>
          <a:bodyPr wrap="square">
            <a:spAutoFit/>
          </a:bodyPr>
          <a:lstStyle/>
          <a:p>
            <a:pPr marL="342900" indent="-342900" algn="just">
              <a:buFont typeface="Wingdings" panose="05000000000000000000" pitchFamily="2" charset="2"/>
              <a:buChar char="u"/>
            </a:pP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以</a:t>
            </a:r>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CSY</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为起点建模：</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surround suppression--</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在早期视觉处理中具有重要作用的神经机制</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599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FF7F05C-ACF7-9512-3829-31849E1524D0}"/>
              </a:ext>
            </a:extLst>
          </p:cNvPr>
          <p:cNvSpPr txBox="1"/>
          <p:nvPr/>
        </p:nvSpPr>
        <p:spPr>
          <a:xfrm>
            <a:off x="810896" y="2337612"/>
            <a:ext cx="2977169" cy="2585323"/>
          </a:xfrm>
          <a:prstGeom prst="rect">
            <a:avLst/>
          </a:prstGeom>
          <a:solidFill>
            <a:schemeClr val="accent5">
              <a:lumMod val="20000"/>
              <a:lumOff val="80000"/>
            </a:schemeClr>
          </a:solidFill>
        </p:spPr>
        <p:txBody>
          <a:bodyPr wrap="square">
            <a:spAutoFit/>
          </a:bodyPr>
          <a:lstStyle/>
          <a:p>
            <a:pPr marL="342900" indent="-342900">
              <a:buFont typeface="Wingdings" panose="05000000000000000000" pitchFamily="2" charset="2"/>
              <a:buChar char="p"/>
            </a:pPr>
            <a:r>
              <a:rPr lang="en-US" altLang="zh-CN" sz="1800" dirty="0">
                <a:latin typeface="Microsoft YaHei" panose="020B0503020204020204" pitchFamily="34" charset="-122"/>
                <a:ea typeface="Microsoft YaHei" panose="020B0503020204020204" pitchFamily="34" charset="-122"/>
                <a:sym typeface="+mn-ea"/>
              </a:rPr>
              <a:t>Surround suppression</a:t>
            </a:r>
          </a:p>
          <a:p>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什么是</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为什么要建模</a:t>
            </a:r>
            <a:r>
              <a:rPr lang="en-US" altLang="zh-CN" sz="1800" dirty="0">
                <a:latin typeface="Microsoft YaHei" panose="020B0503020204020204" pitchFamily="34" charset="-122"/>
                <a:ea typeface="Microsoft YaHei" panose="020B0503020204020204" pitchFamily="34" charset="-122"/>
                <a:sym typeface="+mn-ea"/>
              </a:rPr>
              <a:t>surround suppression?</a:t>
            </a:r>
          </a:p>
          <a:p>
            <a:pPr marL="342900" indent="-342900">
              <a:buFont typeface="Wingdings" panose="05000000000000000000" pitchFamily="2" charset="2"/>
              <a:buChar char="Ø"/>
            </a:pPr>
            <a:r>
              <a:rPr lang="en-US" altLang="zh-CN" sz="1800" dirty="0">
                <a:solidFill>
                  <a:srgbClr val="FF0000"/>
                </a:solidFill>
                <a:latin typeface="Microsoft YaHei" panose="020B0503020204020204" pitchFamily="34" charset="-122"/>
                <a:ea typeface="Microsoft YaHei" panose="020B0503020204020204" pitchFamily="34" charset="-122"/>
                <a:sym typeface="+mn-ea"/>
              </a:rPr>
              <a:t>Surround suppression</a:t>
            </a:r>
            <a:r>
              <a:rPr lang="zh-CN" altLang="en-US" sz="1800" dirty="0">
                <a:solidFill>
                  <a:srgbClr val="FF0000"/>
                </a:solidFill>
                <a:latin typeface="Microsoft YaHei" panose="020B0503020204020204" pitchFamily="34" charset="-122"/>
                <a:ea typeface="Microsoft YaHei" panose="020B0503020204020204" pitchFamily="34" charset="-122"/>
                <a:sym typeface="+mn-ea"/>
              </a:rPr>
              <a:t>的理论假设</a:t>
            </a:r>
            <a:r>
              <a:rPr lang="zh-CN" altLang="en-US" dirty="0">
                <a:solidFill>
                  <a:srgbClr val="FF0000"/>
                </a:solidFill>
                <a:latin typeface="Microsoft YaHei" panose="020B0503020204020204" pitchFamily="34" charset="-122"/>
                <a:ea typeface="Microsoft YaHei" panose="020B0503020204020204" pitchFamily="34" charset="-122"/>
                <a:sym typeface="+mn-ea"/>
              </a:rPr>
              <a:t>和相关模型</a:t>
            </a:r>
            <a:r>
              <a:rPr lang="zh-CN" altLang="en-US" sz="1800" dirty="0">
                <a:latin typeface="Microsoft YaHei" panose="020B0503020204020204" pitchFamily="34" charset="-122"/>
                <a:ea typeface="Microsoft YaHei" panose="020B0503020204020204" pitchFamily="34" charset="-122"/>
                <a:sym typeface="+mn-ea"/>
              </a:rPr>
              <a:t>？</a:t>
            </a:r>
            <a:endParaRPr lang="en-US" altLang="zh-CN" sz="1800" dirty="0">
              <a:latin typeface="Microsoft YaHei" panose="020B0503020204020204" pitchFamily="34" charset="-122"/>
              <a:ea typeface="Microsoft YaHei" panose="020B0503020204020204" pitchFamily="34" charset="-122"/>
              <a:sym typeface="+mn-ea"/>
            </a:endParaRPr>
          </a:p>
          <a:p>
            <a:pPr marL="342900" indent="-342900">
              <a:buFont typeface="Wingdings" panose="05000000000000000000" pitchFamily="2" charset="2"/>
              <a:buChar char="Ø"/>
            </a:pPr>
            <a:r>
              <a:rPr lang="zh-CN" altLang="en-US" sz="1800" dirty="0">
                <a:latin typeface="Microsoft YaHei" panose="020B0503020204020204" pitchFamily="34" charset="-122"/>
                <a:ea typeface="Microsoft YaHei" panose="020B0503020204020204" pitchFamily="34" charset="-122"/>
                <a:sym typeface="+mn-ea"/>
              </a:rPr>
              <a:t>具有哪些改进空间？</a:t>
            </a:r>
            <a:endParaRPr lang="en-US" altLang="zh-CN" sz="1800" dirty="0">
              <a:latin typeface="Microsoft YaHei" panose="020B0503020204020204" pitchFamily="34" charset="-122"/>
              <a:ea typeface="Microsoft YaHei" panose="020B0503020204020204" pitchFamily="34" charset="-122"/>
              <a:sym typeface="+mn-ea"/>
            </a:endParaRPr>
          </a:p>
        </p:txBody>
      </p:sp>
      <p:pic>
        <p:nvPicPr>
          <p:cNvPr id="8" name="图片 7">
            <a:extLst>
              <a:ext uri="{FF2B5EF4-FFF2-40B4-BE49-F238E27FC236}">
                <a16:creationId xmlns:a16="http://schemas.microsoft.com/office/drawing/2014/main" id="{39214FAC-D98D-334E-FE30-6E8709D4B0D6}"/>
              </a:ext>
            </a:extLst>
          </p:cNvPr>
          <p:cNvPicPr>
            <a:picLocks noChangeAspect="1"/>
          </p:cNvPicPr>
          <p:nvPr/>
        </p:nvPicPr>
        <p:blipFill>
          <a:blip r:embed="rId3"/>
          <a:stretch>
            <a:fillRect/>
          </a:stretch>
        </p:blipFill>
        <p:spPr>
          <a:xfrm>
            <a:off x="3919899" y="1038330"/>
            <a:ext cx="3889829" cy="5183886"/>
          </a:xfrm>
          <a:prstGeom prst="rect">
            <a:avLst/>
          </a:prstGeom>
        </p:spPr>
      </p:pic>
      <p:sp>
        <p:nvSpPr>
          <p:cNvPr id="10" name="文本框 9">
            <a:extLst>
              <a:ext uri="{FF2B5EF4-FFF2-40B4-BE49-F238E27FC236}">
                <a16:creationId xmlns:a16="http://schemas.microsoft.com/office/drawing/2014/main" id="{CB5F35C8-1C2C-EFEB-862A-F406F35B6C96}"/>
              </a:ext>
            </a:extLst>
          </p:cNvPr>
          <p:cNvSpPr txBox="1"/>
          <p:nvPr/>
        </p:nvSpPr>
        <p:spPr>
          <a:xfrm>
            <a:off x="7713876" y="2337612"/>
            <a:ext cx="3982515" cy="3293209"/>
          </a:xfrm>
          <a:prstGeom prst="rect">
            <a:avLst/>
          </a:prstGeom>
          <a:noFill/>
        </p:spPr>
        <p:txBody>
          <a:bodyPr wrap="square">
            <a:spAutoFit/>
          </a:bodyPr>
          <a:lstStyle/>
          <a:p>
            <a:r>
              <a:rPr lang="zh-CN" altLang="en-US" b="1" dirty="0"/>
              <a:t>基于许多生物实验现象的理论假设：</a:t>
            </a:r>
            <a:endParaRPr lang="en-US" altLang="zh-CN" b="1" dirty="0"/>
          </a:p>
          <a:p>
            <a:endParaRPr lang="en-US" altLang="zh-CN" b="1" dirty="0"/>
          </a:p>
          <a:p>
            <a:r>
              <a:rPr lang="en-US" altLang="zh-CN" sz="1400" dirty="0"/>
              <a:t>V1</a:t>
            </a:r>
            <a:r>
              <a:rPr lang="zh-CN" altLang="en-US" sz="1400" dirty="0"/>
              <a:t>微环路中不同类型的连接包括：前馈、水平、反馈对细胞感受野旁周不同区域的调控起到了不同的作用。</a:t>
            </a:r>
            <a:endParaRPr lang="en-US" altLang="zh-CN" sz="1400" dirty="0"/>
          </a:p>
          <a:p>
            <a:r>
              <a:rPr lang="en-US" altLang="zh-CN" sz="1400" dirty="0">
                <a:solidFill>
                  <a:srgbClr val="FF0000"/>
                </a:solidFill>
              </a:rPr>
              <a:t>near-surround</a:t>
            </a:r>
            <a:r>
              <a:rPr lang="zh-CN" altLang="en-US" sz="1400" dirty="0">
                <a:solidFill>
                  <a:srgbClr val="FF0000"/>
                </a:solidFill>
              </a:rPr>
              <a:t>主要受到</a:t>
            </a:r>
            <a:r>
              <a:rPr lang="en-US" altLang="zh-CN" sz="1400" dirty="0">
                <a:solidFill>
                  <a:srgbClr val="FF0000"/>
                </a:solidFill>
              </a:rPr>
              <a:t>LGN</a:t>
            </a:r>
            <a:r>
              <a:rPr lang="zh-CN" altLang="en-US" sz="1400" dirty="0">
                <a:solidFill>
                  <a:srgbClr val="FF0000"/>
                </a:solidFill>
              </a:rPr>
              <a:t>前馈、水平、反馈的影响</a:t>
            </a:r>
            <a:endParaRPr lang="en-US" altLang="zh-CN" sz="1400" dirty="0">
              <a:solidFill>
                <a:srgbClr val="FF0000"/>
              </a:solidFill>
            </a:endParaRPr>
          </a:p>
          <a:p>
            <a:endParaRPr lang="en-US" altLang="zh-CN" sz="1400" dirty="0">
              <a:solidFill>
                <a:srgbClr val="FF0000"/>
              </a:solidFill>
            </a:endParaRPr>
          </a:p>
          <a:p>
            <a:r>
              <a:rPr lang="en-US" altLang="zh-CN" sz="1400" dirty="0">
                <a:solidFill>
                  <a:srgbClr val="FF0000"/>
                </a:solidFill>
              </a:rPr>
              <a:t>far-surround</a:t>
            </a:r>
            <a:r>
              <a:rPr lang="zh-CN" altLang="en-US" sz="1400" dirty="0">
                <a:solidFill>
                  <a:srgbClr val="FF0000"/>
                </a:solidFill>
              </a:rPr>
              <a:t>主要受到反馈的影响；不同区域的反馈作用范围不同，功能很可能也不同</a:t>
            </a:r>
            <a:endParaRPr lang="en-US" altLang="zh-CN" sz="1400" dirty="0">
              <a:solidFill>
                <a:srgbClr val="FF0000"/>
              </a:solidFill>
            </a:endParaRPr>
          </a:p>
          <a:p>
            <a:endParaRPr lang="en-US" altLang="zh-CN" sz="1600" dirty="0">
              <a:solidFill>
                <a:srgbClr val="FF0000"/>
              </a:solidFill>
            </a:endParaRPr>
          </a:p>
          <a:p>
            <a:r>
              <a:rPr lang="zh-CN" altLang="en-US" sz="1600" dirty="0">
                <a:solidFill>
                  <a:schemeClr val="accent1"/>
                </a:solidFill>
              </a:rPr>
              <a:t>探索</a:t>
            </a:r>
            <a:r>
              <a:rPr lang="en-US" altLang="zh-CN" sz="1600" dirty="0">
                <a:solidFill>
                  <a:schemeClr val="accent1"/>
                </a:solidFill>
              </a:rPr>
              <a:t>V1</a:t>
            </a:r>
            <a:r>
              <a:rPr lang="zh-CN" altLang="en-US" sz="1600" dirty="0">
                <a:solidFill>
                  <a:schemeClr val="accent1"/>
                </a:solidFill>
              </a:rPr>
              <a:t>微环路中：</a:t>
            </a:r>
            <a:endParaRPr lang="en-US" altLang="zh-CN" sz="1600" dirty="0">
              <a:solidFill>
                <a:schemeClr val="accent1"/>
              </a:solidFill>
            </a:endParaRPr>
          </a:p>
          <a:p>
            <a:r>
              <a:rPr lang="zh-CN" altLang="en-US" sz="1400" dirty="0">
                <a:solidFill>
                  <a:schemeClr val="accent1"/>
                </a:solidFill>
              </a:rPr>
              <a:t>*不同类型连接的功能及对旁周调控</a:t>
            </a:r>
            <a:r>
              <a:rPr lang="en-US" altLang="zh-CN" sz="1400" dirty="0">
                <a:solidFill>
                  <a:schemeClr val="accent1"/>
                </a:solidFill>
              </a:rPr>
              <a:t>/</a:t>
            </a:r>
            <a:r>
              <a:rPr lang="zh-CN" altLang="en-US" sz="1400" dirty="0">
                <a:solidFill>
                  <a:schemeClr val="accent1"/>
                </a:solidFill>
              </a:rPr>
              <a:t>抑制的作用</a:t>
            </a:r>
            <a:endParaRPr lang="en-US" altLang="zh-CN" sz="1400" dirty="0">
              <a:solidFill>
                <a:schemeClr val="accent1"/>
              </a:solidFill>
            </a:endParaRPr>
          </a:p>
          <a:p>
            <a:r>
              <a:rPr lang="zh-CN" altLang="en-US" sz="1400" dirty="0">
                <a:solidFill>
                  <a:schemeClr val="accent1"/>
                </a:solidFill>
              </a:rPr>
              <a:t>*不同类型抑制性神经元的特异性连接以及功能</a:t>
            </a:r>
            <a:endParaRPr lang="en-US" altLang="zh-CN" sz="1400" dirty="0">
              <a:solidFill>
                <a:schemeClr val="accent1"/>
              </a:solidFill>
            </a:endParaRPr>
          </a:p>
        </p:txBody>
      </p:sp>
      <p:sp>
        <p:nvSpPr>
          <p:cNvPr id="12" name="文本框 11">
            <a:extLst>
              <a:ext uri="{FF2B5EF4-FFF2-40B4-BE49-F238E27FC236}">
                <a16:creationId xmlns:a16="http://schemas.microsoft.com/office/drawing/2014/main" id="{2B81AAFA-F935-870A-2670-953E634EDBFF}"/>
              </a:ext>
            </a:extLst>
          </p:cNvPr>
          <p:cNvSpPr txBox="1"/>
          <p:nvPr/>
        </p:nvSpPr>
        <p:spPr>
          <a:xfrm>
            <a:off x="6096000" y="6387954"/>
            <a:ext cx="6549526" cy="461665"/>
          </a:xfrm>
          <a:prstGeom prst="rect">
            <a:avLst/>
          </a:prstGeom>
          <a:noFill/>
        </p:spPr>
        <p:txBody>
          <a:bodyPr wrap="square">
            <a:spAutoFit/>
          </a:bodyPr>
          <a:lstStyle/>
          <a:p>
            <a:r>
              <a:rPr lang="en-US" altLang="zh-CN" sz="1200" b="0" i="0" dirty="0" err="1">
                <a:solidFill>
                  <a:srgbClr val="222222"/>
                </a:solidFill>
                <a:effectLst/>
                <a:latin typeface="Arial" panose="020B0604020202020204" pitchFamily="34" charset="0"/>
              </a:rPr>
              <a:t>Angelucci</a:t>
            </a:r>
            <a:r>
              <a:rPr lang="en-US" altLang="zh-CN" sz="1200" b="0" i="0" dirty="0">
                <a:solidFill>
                  <a:srgbClr val="222222"/>
                </a:solidFill>
                <a:effectLst/>
                <a:latin typeface="Arial" panose="020B0604020202020204" pitchFamily="34" charset="0"/>
              </a:rPr>
              <a:t> A, </a:t>
            </a:r>
            <a:r>
              <a:rPr lang="en-US" altLang="zh-CN" sz="1200" b="0" i="0" dirty="0" err="1">
                <a:solidFill>
                  <a:srgbClr val="222222"/>
                </a:solidFill>
                <a:effectLst/>
                <a:latin typeface="Arial" panose="020B0604020202020204" pitchFamily="34" charset="0"/>
              </a:rPr>
              <a:t>Bijanzadeh</a:t>
            </a:r>
            <a:r>
              <a:rPr lang="en-US" altLang="zh-CN" sz="1200" b="0" i="0" dirty="0">
                <a:solidFill>
                  <a:srgbClr val="222222"/>
                </a:solidFill>
                <a:effectLst/>
                <a:latin typeface="Arial" panose="020B0604020202020204" pitchFamily="34" charset="0"/>
              </a:rPr>
              <a:t> M, </a:t>
            </a:r>
            <a:r>
              <a:rPr lang="en-US" altLang="zh-CN" sz="1200" b="0" i="0" dirty="0" err="1">
                <a:solidFill>
                  <a:srgbClr val="222222"/>
                </a:solidFill>
                <a:effectLst/>
                <a:latin typeface="Arial" panose="020B0604020202020204" pitchFamily="34" charset="0"/>
              </a:rPr>
              <a:t>Nurminen</a:t>
            </a:r>
            <a:r>
              <a:rPr lang="en-US" altLang="zh-CN" sz="1200" b="0" i="0" dirty="0">
                <a:solidFill>
                  <a:srgbClr val="222222"/>
                </a:solidFill>
                <a:effectLst/>
                <a:latin typeface="Arial" panose="020B0604020202020204" pitchFamily="34" charset="0"/>
              </a:rPr>
              <a:t> L, et al. Circuits and mechanisms for surround modulation in visual cortex[J]. Annual review of neuroscience, 2017, 40: 425.</a:t>
            </a:r>
          </a:p>
        </p:txBody>
      </p:sp>
      <p:sp>
        <p:nvSpPr>
          <p:cNvPr id="9" name="文本框 8">
            <a:extLst>
              <a:ext uri="{FF2B5EF4-FFF2-40B4-BE49-F238E27FC236}">
                <a16:creationId xmlns:a16="http://schemas.microsoft.com/office/drawing/2014/main" id="{5A72B1C3-3FA3-9195-2130-86D339D325DD}"/>
              </a:ext>
            </a:extLst>
          </p:cNvPr>
          <p:cNvSpPr txBox="1"/>
          <p:nvPr/>
        </p:nvSpPr>
        <p:spPr>
          <a:xfrm>
            <a:off x="645796" y="359851"/>
            <a:ext cx="5083060" cy="1015663"/>
          </a:xfrm>
          <a:prstGeom prst="rect">
            <a:avLst/>
          </a:prstGeom>
          <a:noFill/>
        </p:spPr>
        <p:txBody>
          <a:bodyPr wrap="square">
            <a:spAutoFit/>
          </a:bodyPr>
          <a:lstStyle/>
          <a:p>
            <a:pPr marL="342900" indent="-342900" algn="just">
              <a:buFont typeface="Wingdings" panose="05000000000000000000" pitchFamily="2" charset="2"/>
              <a:buChar char="u"/>
            </a:pP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以</a:t>
            </a:r>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CSY</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为起点建模：</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surround suppression--</a:t>
            </a:r>
            <a:r>
              <a:rPr lang="zh-CN" altLang="en-US"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在早期视觉处理中具有重要作用的神经机制</a:t>
            </a:r>
            <a:endParaRPr lang="en-US" altLang="zh-CN" sz="20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A4B3311-77B3-45F0-38A6-1D7FD30BB05E}"/>
              </a:ext>
            </a:extLst>
          </p:cNvPr>
          <p:cNvPicPr>
            <a:picLocks noChangeAspect="1"/>
          </p:cNvPicPr>
          <p:nvPr/>
        </p:nvPicPr>
        <p:blipFill>
          <a:blip r:embed="rId4"/>
          <a:stretch>
            <a:fillRect/>
          </a:stretch>
        </p:blipFill>
        <p:spPr>
          <a:xfrm>
            <a:off x="7553534" y="888098"/>
            <a:ext cx="2238604" cy="1015663"/>
          </a:xfrm>
          <a:prstGeom prst="rect">
            <a:avLst/>
          </a:prstGeom>
        </p:spPr>
      </p:pic>
      <p:sp>
        <p:nvSpPr>
          <p:cNvPr id="11" name="文本框 10">
            <a:extLst>
              <a:ext uri="{FF2B5EF4-FFF2-40B4-BE49-F238E27FC236}">
                <a16:creationId xmlns:a16="http://schemas.microsoft.com/office/drawing/2014/main" id="{8FFF6741-06CE-D4E1-6819-AC5E099F2A27}"/>
              </a:ext>
            </a:extLst>
          </p:cNvPr>
          <p:cNvSpPr txBox="1"/>
          <p:nvPr/>
        </p:nvSpPr>
        <p:spPr>
          <a:xfrm>
            <a:off x="9705134" y="1008248"/>
            <a:ext cx="2486866" cy="830997"/>
          </a:xfrm>
          <a:prstGeom prst="rect">
            <a:avLst/>
          </a:prstGeom>
          <a:noFill/>
        </p:spPr>
        <p:txBody>
          <a:bodyPr wrap="square">
            <a:spAutoFit/>
          </a:bodyPr>
          <a:lstStyle/>
          <a:p>
            <a:pPr algn="l">
              <a:buFont typeface="Arial" panose="020B0604020202020204" pitchFamily="34" charset="0"/>
              <a:buChar char="•"/>
            </a:pPr>
            <a:r>
              <a:rPr lang="en-US" altLang="zh-CN" sz="1600" b="0" i="0" u="none" strike="noStrike" dirty="0">
                <a:solidFill>
                  <a:srgbClr val="7A7A7A"/>
                </a:solidFill>
                <a:effectLst/>
                <a:latin typeface="Roboto" panose="02000000000000000000" pitchFamily="2" charset="0"/>
                <a:hlinkClick r:id="rId5" tooltip="Alessandra Angelucci"/>
              </a:rPr>
              <a:t>Alessandra </a:t>
            </a:r>
            <a:r>
              <a:rPr lang="en-US" altLang="zh-CN" sz="1600" b="0" i="0" u="none" strike="noStrike" dirty="0" err="1">
                <a:solidFill>
                  <a:srgbClr val="7A7A7A"/>
                </a:solidFill>
                <a:effectLst/>
                <a:latin typeface="Roboto" panose="02000000000000000000" pitchFamily="2" charset="0"/>
                <a:hlinkClick r:id="rId5" tooltip="Alessandra Angelucci"/>
              </a:rPr>
              <a:t>Angelucci</a:t>
            </a:r>
            <a:endParaRPr lang="en-US" altLang="zh-CN" sz="1600" b="0" i="0" u="none" strike="noStrike" dirty="0">
              <a:solidFill>
                <a:srgbClr val="7A7A7A"/>
              </a:solidFill>
              <a:effectLst/>
              <a:latin typeface="Roboto" panose="02000000000000000000" pitchFamily="2" charset="0"/>
            </a:endParaRPr>
          </a:p>
          <a:p>
            <a:pPr algn="l">
              <a:buFont typeface="Arial" panose="020B0604020202020204" pitchFamily="34" charset="0"/>
              <a:buChar char="•"/>
            </a:pPr>
            <a:r>
              <a:rPr lang="zh-CN" altLang="en-US" sz="1600" dirty="0">
                <a:solidFill>
                  <a:srgbClr val="7A7A7A"/>
                </a:solidFill>
                <a:latin typeface="Roboto" panose="02000000000000000000" pitchFamily="2" charset="0"/>
              </a:rPr>
              <a:t>研究</a:t>
            </a:r>
            <a:r>
              <a:rPr lang="en-US" altLang="zh-CN" sz="1600" dirty="0">
                <a:solidFill>
                  <a:srgbClr val="7A7A7A"/>
                </a:solidFill>
                <a:latin typeface="Roboto" panose="02000000000000000000" pitchFamily="2" charset="0"/>
              </a:rPr>
              <a:t>V1</a:t>
            </a:r>
            <a:r>
              <a:rPr lang="zh-CN" altLang="en-US" sz="1600" dirty="0">
                <a:solidFill>
                  <a:srgbClr val="7A7A7A"/>
                </a:solidFill>
                <a:latin typeface="Roboto" panose="02000000000000000000" pitchFamily="2" charset="0"/>
              </a:rPr>
              <a:t>神经环路的结构和功能</a:t>
            </a:r>
            <a:endParaRPr lang="en-US" altLang="zh-CN" sz="1600" b="0" i="0" dirty="0">
              <a:solidFill>
                <a:srgbClr val="7A7A7A"/>
              </a:solidFill>
              <a:effectLst/>
              <a:latin typeface="Roboto" panose="02000000000000000000" pitchFamily="2" charset="0"/>
            </a:endParaRPr>
          </a:p>
        </p:txBody>
      </p:sp>
    </p:spTree>
    <p:extLst>
      <p:ext uri="{BB962C8B-B14F-4D97-AF65-F5344CB8AC3E}">
        <p14:creationId xmlns:p14="http://schemas.microsoft.com/office/powerpoint/2010/main" val="2319309313"/>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5012</TotalTime>
  <Words>1605</Words>
  <Application>Microsoft Office PowerPoint</Application>
  <PresentationFormat>宽屏</PresentationFormat>
  <Paragraphs>193</Paragraphs>
  <Slides>13</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13</vt:i4>
      </vt:variant>
    </vt:vector>
  </HeadingPairs>
  <TitlesOfParts>
    <vt:vector size="29" baseType="lpstr">
      <vt:lpstr>FZFangSong-Z02S</vt:lpstr>
      <vt:lpstr>FZXiaoBiaoSong-B05</vt:lpstr>
      <vt:lpstr>FZXiaoBiaoSong-B05S</vt:lpstr>
      <vt:lpstr>Source Han Sans CN</vt:lpstr>
      <vt:lpstr>等线</vt:lpstr>
      <vt:lpstr>等线 Light</vt:lpstr>
      <vt:lpstr>方正小标宋_GBK</vt:lpstr>
      <vt:lpstr>微软雅黑</vt:lpstr>
      <vt:lpstr>微软雅黑</vt:lpstr>
      <vt:lpstr>Arial</vt:lpstr>
      <vt:lpstr>Calibri</vt:lpstr>
      <vt:lpstr>Open Sans</vt:lpstr>
      <vt:lpstr>Roboto</vt:lpstr>
      <vt:lpstr>Wingdings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北京人工智能产业发展情况及政策解读</dc:title>
  <dc:creator>Dai Yiming</dc:creator>
  <cp:lastModifiedBy>jessiechen0102@outlook.com</cp:lastModifiedBy>
  <cp:revision>2472</cp:revision>
  <dcterms:created xsi:type="dcterms:W3CDTF">2021-03-25T05:27:55Z</dcterms:created>
  <dcterms:modified xsi:type="dcterms:W3CDTF">2022-08-09T08:10:34Z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